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44"/>
    <p:restoredTop sz="96327"/>
  </p:normalViewPr>
  <p:slideViewPr>
    <p:cSldViewPr snapToGrid="0">
      <p:cViewPr varScale="1">
        <p:scale>
          <a:sx n="107" d="100"/>
          <a:sy n="107" d="100"/>
        </p:scale>
        <p:origin x="192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3359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9701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40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916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82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353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548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3279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8674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5831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5333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7250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E10253-35DF-974D-AF20-0C744066C1DB}" type="datetimeFigureOut">
              <a:rPr lang="it-IT" smtClean="0"/>
              <a:t>01/03/24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4BAA491-51DF-1D49-8E59-4837B56DB8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3045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EA71A165-987D-BFB1-063B-A4B3A6DAC8E3}"/>
              </a:ext>
            </a:extLst>
          </p:cNvPr>
          <p:cNvSpPr txBox="1"/>
          <p:nvPr/>
        </p:nvSpPr>
        <p:spPr>
          <a:xfrm>
            <a:off x="7506797" y="2995007"/>
            <a:ext cx="24898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>
                <a:latin typeface="Feature Deck" pitchFamily="2" charset="77"/>
              </a:rPr>
              <a:t>Igniting</a:t>
            </a:r>
            <a:r>
              <a:rPr lang="it-IT" sz="2400" dirty="0">
                <a:latin typeface="Feature Deck" pitchFamily="2" charset="77"/>
              </a:rPr>
              <a:t> </a:t>
            </a:r>
            <a:r>
              <a:rPr lang="it-IT" sz="2400" i="1" dirty="0" err="1">
                <a:latin typeface="Feature Deck" pitchFamily="2" charset="77"/>
              </a:rPr>
              <a:t>healthy</a:t>
            </a:r>
            <a:r>
              <a:rPr lang="it-IT" sz="2400" dirty="0">
                <a:latin typeface="Feature Deck" pitchFamily="2" charset="77"/>
              </a:rPr>
              <a:t> and </a:t>
            </a:r>
            <a:r>
              <a:rPr lang="it-IT" sz="2400" i="1" dirty="0" err="1">
                <a:latin typeface="Feature Deck" pitchFamily="2" charset="77"/>
              </a:rPr>
              <a:t>sustainable</a:t>
            </a:r>
            <a:r>
              <a:rPr lang="it-IT" sz="2400" dirty="0">
                <a:latin typeface="Feature Deck" pitchFamily="2" charset="77"/>
              </a:rPr>
              <a:t> food </a:t>
            </a:r>
            <a:r>
              <a:rPr lang="it-IT" sz="2400" dirty="0" err="1">
                <a:latin typeface="Feature Deck" pitchFamily="2" charset="77"/>
              </a:rPr>
              <a:t>choices</a:t>
            </a:r>
            <a:r>
              <a:rPr lang="it-IT" sz="2400" dirty="0">
                <a:latin typeface="Feature Deck" pitchFamily="2" charset="77"/>
              </a:rPr>
              <a:t> and agrifood careers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B33FEFF-B774-FF06-37B6-DD42581D9400}"/>
              </a:ext>
            </a:extLst>
          </p:cNvPr>
          <p:cNvSpPr txBox="1"/>
          <p:nvPr/>
        </p:nvSpPr>
        <p:spPr>
          <a:xfrm>
            <a:off x="615666" y="2385407"/>
            <a:ext cx="24898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Feature Deck" pitchFamily="2" charset="77"/>
              </a:rPr>
              <a:t>Education</a:t>
            </a:r>
            <a:r>
              <a:rPr lang="it-IT" sz="2000" dirty="0">
                <a:latin typeface="Feature Deck" pitchFamily="2" charset="77"/>
              </a:rPr>
              <a:t> </a:t>
            </a:r>
            <a:r>
              <a:rPr lang="it-IT" sz="2000" dirty="0" err="1">
                <a:latin typeface="Feature Deck" pitchFamily="2" charset="77"/>
              </a:rPr>
              <a:t>about</a:t>
            </a:r>
            <a:r>
              <a:rPr lang="it-IT" sz="2000" dirty="0">
                <a:latin typeface="Feature Deck" pitchFamily="2" charset="77"/>
              </a:rPr>
              <a:t> food </a:t>
            </a:r>
            <a:r>
              <a:rPr lang="it-IT" sz="2000" dirty="0" err="1">
                <a:latin typeface="Feature Deck" pitchFamily="2" charset="77"/>
              </a:rPr>
              <a:t>is</a:t>
            </a:r>
            <a:r>
              <a:rPr lang="it-IT" sz="2000" dirty="0">
                <a:latin typeface="Feature Deck" pitchFamily="2" charset="77"/>
              </a:rPr>
              <a:t> </a:t>
            </a:r>
            <a:r>
              <a:rPr lang="it-IT" sz="2000" dirty="0" err="1">
                <a:latin typeface="Feature Deck" pitchFamily="2" charset="77"/>
              </a:rPr>
              <a:t>crucial</a:t>
            </a:r>
            <a:r>
              <a:rPr lang="it-IT" sz="2000" dirty="0">
                <a:latin typeface="Feature Deck" pitchFamily="2" charset="77"/>
              </a:rPr>
              <a:t> for </a:t>
            </a:r>
            <a:br>
              <a:rPr lang="it-IT" sz="2000" dirty="0">
                <a:latin typeface="Feature Deck" pitchFamily="2" charset="77"/>
              </a:rPr>
            </a:br>
            <a:r>
              <a:rPr lang="it-IT" sz="2000" dirty="0">
                <a:latin typeface="Feature Deck" pitchFamily="2" charset="77"/>
              </a:rPr>
              <a:t>a </a:t>
            </a:r>
            <a:r>
              <a:rPr lang="it-IT" sz="2000" dirty="0" err="1">
                <a:latin typeface="Feature Deck" pitchFamily="2" charset="77"/>
              </a:rPr>
              <a:t>transition</a:t>
            </a:r>
            <a:r>
              <a:rPr lang="it-IT" sz="2000" dirty="0">
                <a:latin typeface="Feature Deck" pitchFamily="2" charset="77"/>
              </a:rPr>
              <a:t> </a:t>
            </a:r>
            <a:r>
              <a:rPr lang="it-IT" sz="2000" dirty="0" err="1">
                <a:latin typeface="Feature Deck" pitchFamily="2" charset="77"/>
              </a:rPr>
              <a:t>into</a:t>
            </a:r>
            <a:r>
              <a:rPr lang="it-IT" sz="2000" dirty="0">
                <a:latin typeface="Feature Deck" pitchFamily="2" charset="77"/>
              </a:rPr>
              <a:t> </a:t>
            </a:r>
            <a:br>
              <a:rPr lang="it-IT" sz="2000" dirty="0">
                <a:latin typeface="Feature Deck" pitchFamily="2" charset="77"/>
              </a:rPr>
            </a:br>
            <a:r>
              <a:rPr lang="it-IT" sz="2000" dirty="0">
                <a:latin typeface="Feature Deck" pitchFamily="2" charset="77"/>
              </a:rPr>
              <a:t>a </a:t>
            </a:r>
            <a:r>
              <a:rPr lang="it-IT" sz="2000" i="1" dirty="0">
                <a:latin typeface="Feature Deck" pitchFamily="2" charset="77"/>
              </a:rPr>
              <a:t>more </a:t>
            </a:r>
            <a:r>
              <a:rPr lang="it-IT" sz="2000" i="1" dirty="0" err="1">
                <a:latin typeface="Feature Deck" pitchFamily="2" charset="77"/>
              </a:rPr>
              <a:t>sustainable</a:t>
            </a:r>
            <a:r>
              <a:rPr lang="it-IT" sz="2000" i="1" dirty="0">
                <a:latin typeface="Feature Deck" pitchFamily="2" charset="77"/>
              </a:rPr>
              <a:t> </a:t>
            </a:r>
            <a:r>
              <a:rPr lang="it-IT" sz="2000" dirty="0">
                <a:latin typeface="Feature Deck" pitchFamily="2" charset="77"/>
              </a:rPr>
              <a:t>and </a:t>
            </a:r>
            <a:r>
              <a:rPr lang="it-IT" sz="2000" i="1" dirty="0" err="1">
                <a:latin typeface="Feature Deck" pitchFamily="2" charset="77"/>
              </a:rPr>
              <a:t>healthier</a:t>
            </a:r>
            <a:r>
              <a:rPr lang="it-IT" sz="2000" dirty="0">
                <a:latin typeface="Feature Deck" pitchFamily="2" charset="77"/>
              </a:rPr>
              <a:t> future.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0346B49-9F07-5655-F28B-9892F4B813D4}"/>
              </a:ext>
            </a:extLst>
          </p:cNvPr>
          <p:cNvSpPr txBox="1"/>
          <p:nvPr/>
        </p:nvSpPr>
        <p:spPr>
          <a:xfrm>
            <a:off x="615666" y="4267216"/>
            <a:ext cx="2489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NeueHaasGroteskText Pro Md" panose="020B0504020202020204" pitchFamily="34" charset="77"/>
              </a:rPr>
              <a:t>Join </a:t>
            </a:r>
            <a:r>
              <a:rPr lang="it-IT" sz="1200" dirty="0" err="1">
                <a:latin typeface="NeueHaasGroteskText Pro Md" panose="020B0504020202020204" pitchFamily="34" charset="77"/>
              </a:rPr>
              <a:t>educators</a:t>
            </a:r>
            <a:r>
              <a:rPr lang="it-IT" sz="1200" dirty="0">
                <a:latin typeface="NeueHaasGroteskText Pro Md" panose="020B0504020202020204" pitchFamily="34" charset="77"/>
              </a:rPr>
              <a:t> and schools </a:t>
            </a:r>
            <a:br>
              <a:rPr lang="it-IT" sz="1200" dirty="0">
                <a:latin typeface="NeueHaasGroteskText Pro Md" panose="020B0504020202020204" pitchFamily="34" charset="77"/>
              </a:rPr>
            </a:br>
            <a:r>
              <a:rPr lang="it-IT" sz="1200" dirty="0" err="1">
                <a:latin typeface="NeueHaasGroteskText Pro Md" panose="020B0504020202020204" pitchFamily="34" charset="77"/>
              </a:rPr>
              <a:t>all</a:t>
            </a:r>
            <a:r>
              <a:rPr lang="it-IT" sz="1200" dirty="0">
                <a:latin typeface="NeueHaasGroteskText Pro Md" panose="020B0504020202020204" pitchFamily="34" charset="77"/>
              </a:rPr>
              <a:t> </a:t>
            </a:r>
            <a:r>
              <a:rPr lang="it-IT" sz="1200" dirty="0" err="1">
                <a:latin typeface="NeueHaasGroteskText Pro Md" panose="020B0504020202020204" pitchFamily="34" charset="77"/>
              </a:rPr>
              <a:t>around</a:t>
            </a:r>
            <a:r>
              <a:rPr lang="it-IT" sz="1200" dirty="0">
                <a:latin typeface="NeueHaasGroteskText Pro Md" panose="020B0504020202020204" pitchFamily="34" charset="77"/>
              </a:rPr>
              <a:t> Europe </a:t>
            </a:r>
            <a:r>
              <a:rPr lang="it-IT" sz="1200" dirty="0" err="1">
                <a:latin typeface="NeueHaasGroteskText Pro Md" panose="020B0504020202020204" pitchFamily="34" charset="77"/>
              </a:rPr>
              <a:t>using</a:t>
            </a:r>
            <a:r>
              <a:rPr lang="it-IT" sz="1200" dirty="0">
                <a:latin typeface="NeueHaasGroteskText Pro Md" panose="020B0504020202020204" pitchFamily="34" charset="77"/>
              </a:rPr>
              <a:t> </a:t>
            </a:r>
            <a:r>
              <a:rPr lang="it-IT" sz="1200" dirty="0" err="1">
                <a:latin typeface="NeueHaasGroteskText Pro Md" panose="020B0504020202020204" pitchFamily="34" charset="77"/>
              </a:rPr>
              <a:t>FoodEducators</a:t>
            </a:r>
            <a:r>
              <a:rPr lang="it-IT" sz="1200" dirty="0">
                <a:latin typeface="NeueHaasGroteskText Pro Md" panose="020B0504020202020204" pitchFamily="34" charset="77"/>
              </a:rPr>
              <a:t> </a:t>
            </a:r>
            <a:r>
              <a:rPr lang="it-IT" sz="1200" dirty="0" err="1">
                <a:latin typeface="NeueHaasGroteskText Pro Md" panose="020B0504020202020204" pitchFamily="34" charset="77"/>
              </a:rPr>
              <a:t>lesson</a:t>
            </a:r>
            <a:r>
              <a:rPr lang="it-IT" sz="1200" dirty="0">
                <a:latin typeface="NeueHaasGroteskText Pro Md" panose="020B0504020202020204" pitchFamily="34" charset="77"/>
              </a:rPr>
              <a:t> plans and learning </a:t>
            </a:r>
            <a:r>
              <a:rPr lang="it-IT" sz="1200" dirty="0" err="1">
                <a:latin typeface="NeueHaasGroteskText Pro Md" panose="020B0504020202020204" pitchFamily="34" charset="77"/>
              </a:rPr>
              <a:t>materials</a:t>
            </a:r>
            <a:r>
              <a:rPr lang="it-IT" sz="1200" dirty="0">
                <a:latin typeface="NeueHaasGroteskText Pro Md" panose="020B0504020202020204" pitchFamily="34" charset="77"/>
              </a:rPr>
              <a:t>!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9A9033D-40A4-EDAC-C796-2232E36A4ADF}"/>
              </a:ext>
            </a:extLst>
          </p:cNvPr>
          <p:cNvSpPr txBox="1"/>
          <p:nvPr/>
        </p:nvSpPr>
        <p:spPr>
          <a:xfrm>
            <a:off x="3836889" y="968845"/>
            <a:ext cx="2829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>
                <a:latin typeface="NeueHaasGroteskText Pro" panose="020B0504020202020204" pitchFamily="34" charset="77"/>
              </a:rPr>
              <a:t>FoodEducators</a:t>
            </a:r>
            <a:r>
              <a:rPr lang="it-IT" sz="1200" dirty="0">
                <a:latin typeface="NeueHaasGroteskText Pro" panose="020B0504020202020204" pitchFamily="34" charset="77"/>
              </a:rPr>
              <a:t> </a:t>
            </a:r>
            <a:r>
              <a:rPr lang="it-IT" sz="1200" dirty="0" err="1">
                <a:latin typeface="NeueHaasGroteskText Pro" panose="020B0504020202020204" pitchFamily="34" charset="77"/>
              </a:rPr>
              <a:t>develops</a:t>
            </a:r>
            <a:r>
              <a:rPr lang="it-IT" sz="1200" dirty="0">
                <a:latin typeface="NeueHaasGroteskText Pro" panose="020B0504020202020204" pitchFamily="34" charset="77"/>
              </a:rPr>
              <a:t> and </a:t>
            </a:r>
            <a:r>
              <a:rPr lang="it-IT" sz="1200" dirty="0" err="1">
                <a:latin typeface="NeueHaasGroteskText Pro" panose="020B0504020202020204" pitchFamily="34" charset="77"/>
              </a:rPr>
              <a:t>disseminates</a:t>
            </a:r>
            <a:r>
              <a:rPr lang="it-IT" sz="1200" dirty="0">
                <a:latin typeface="NeueHaasGroteskText Pro" panose="020B0504020202020204" pitchFamily="34" charset="77"/>
              </a:rPr>
              <a:t> learning </a:t>
            </a:r>
            <a:r>
              <a:rPr lang="it-IT" sz="1200" dirty="0" err="1">
                <a:latin typeface="NeueHaasGroteskText Pro" panose="020B0504020202020204" pitchFamily="34" charset="77"/>
              </a:rPr>
              <a:t>materials</a:t>
            </a:r>
            <a:r>
              <a:rPr lang="it-IT" sz="1200" dirty="0">
                <a:latin typeface="NeueHaasGroteskText Pro" panose="020B0504020202020204" pitchFamily="34" charset="77"/>
              </a:rPr>
              <a:t> </a:t>
            </a:r>
            <a:br>
              <a:rPr lang="it-IT" sz="1200" dirty="0">
                <a:latin typeface="NeueHaasGroteskText Pro" panose="020B0504020202020204" pitchFamily="34" charset="77"/>
              </a:rPr>
            </a:br>
            <a:r>
              <a:rPr lang="it-IT" sz="1200" dirty="0">
                <a:latin typeface="NeueHaasGroteskText Pro" panose="020B0504020202020204" pitchFamily="34" charset="77"/>
              </a:rPr>
              <a:t>to support </a:t>
            </a:r>
            <a:r>
              <a:rPr lang="it-IT" sz="1200" dirty="0" err="1">
                <a:latin typeface="NeueHaasGroteskText Pro" panose="020B0504020202020204" pitchFamily="34" charset="77"/>
              </a:rPr>
              <a:t>teachers</a:t>
            </a:r>
            <a:r>
              <a:rPr lang="it-IT" sz="1200" dirty="0">
                <a:latin typeface="NeueHaasGroteskText Pro" panose="020B0504020202020204" pitchFamily="34" charset="77"/>
              </a:rPr>
              <a:t> and </a:t>
            </a:r>
            <a:r>
              <a:rPr lang="it-IT" sz="1200" dirty="0" err="1">
                <a:latin typeface="NeueHaasGroteskText Pro" panose="020B0504020202020204" pitchFamily="34" charset="77"/>
              </a:rPr>
              <a:t>encourage</a:t>
            </a:r>
            <a:r>
              <a:rPr lang="it-IT" sz="1200" dirty="0">
                <a:latin typeface="NeueHaasGroteskText Pro" panose="020B0504020202020204" pitchFamily="34" charset="77"/>
              </a:rPr>
              <a:t> </a:t>
            </a:r>
            <a:r>
              <a:rPr lang="it-IT" sz="1200" dirty="0" err="1">
                <a:latin typeface="NeueHaasGroteskText Pro" panose="020B0504020202020204" pitchFamily="34" charset="77"/>
              </a:rPr>
              <a:t>students</a:t>
            </a:r>
            <a:r>
              <a:rPr lang="it-IT" sz="1200" dirty="0">
                <a:latin typeface="NeueHaasGroteskText Pro" panose="020B0504020202020204" pitchFamily="34" charset="77"/>
              </a:rPr>
              <a:t> to </a:t>
            </a:r>
            <a:r>
              <a:rPr lang="it-IT" sz="1200" dirty="0" err="1">
                <a:latin typeface="NeueHaasGroteskText Pro" panose="020B0504020202020204" pitchFamily="34" charset="77"/>
              </a:rPr>
              <a:t>become</a:t>
            </a:r>
            <a:r>
              <a:rPr lang="it-IT" sz="1200" dirty="0">
                <a:latin typeface="NeueHaasGroteskText Pro" panose="020B0504020202020204" pitchFamily="34" charset="77"/>
              </a:rPr>
              <a:t> </a:t>
            </a:r>
            <a:r>
              <a:rPr lang="it-IT" sz="1200" dirty="0" err="1">
                <a:latin typeface="NeueHaasGroteskText Pro" panose="020B0504020202020204" pitchFamily="34" charset="77"/>
              </a:rPr>
              <a:t>better</a:t>
            </a:r>
            <a:r>
              <a:rPr lang="it-IT" sz="1200" dirty="0">
                <a:latin typeface="NeueHaasGroteskText Pro" panose="020B0504020202020204" pitchFamily="34" charset="77"/>
              </a:rPr>
              <a:t> </a:t>
            </a:r>
            <a:r>
              <a:rPr lang="it-IT" sz="1200" dirty="0" err="1">
                <a:latin typeface="NeueHaasGroteskText Pro" panose="020B0504020202020204" pitchFamily="34" charset="77"/>
              </a:rPr>
              <a:t>informed</a:t>
            </a:r>
            <a:r>
              <a:rPr lang="it-IT" sz="1200" dirty="0">
                <a:latin typeface="NeueHaasGroteskText Pro" panose="020B0504020202020204" pitchFamily="34" charset="77"/>
              </a:rPr>
              <a:t>, </a:t>
            </a:r>
            <a:r>
              <a:rPr lang="it-IT" sz="1200" dirty="0" err="1">
                <a:latin typeface="NeueHaasGroteskText Pro" panose="020B0504020202020204" pitchFamily="34" charset="77"/>
              </a:rPr>
              <a:t>conscious</a:t>
            </a:r>
            <a:r>
              <a:rPr lang="it-IT" sz="1200" dirty="0">
                <a:latin typeface="NeueHaasGroteskText Pro" panose="020B0504020202020204" pitchFamily="34" charset="77"/>
              </a:rPr>
              <a:t> consumers of the future.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9D09CB1-3A49-6854-3C68-992EA5F1D206}"/>
              </a:ext>
            </a:extLst>
          </p:cNvPr>
          <p:cNvSpPr txBox="1"/>
          <p:nvPr/>
        </p:nvSpPr>
        <p:spPr>
          <a:xfrm>
            <a:off x="3836889" y="470763"/>
            <a:ext cx="248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latin typeface="Feature Deck" pitchFamily="2" charset="77"/>
              </a:rPr>
              <a:t>About </a:t>
            </a:r>
            <a:r>
              <a:rPr lang="it-IT" sz="2000" b="1" dirty="0" err="1">
                <a:latin typeface="Feature Deck" pitchFamily="2" charset="77"/>
              </a:rPr>
              <a:t>us</a:t>
            </a:r>
            <a:endParaRPr lang="it-IT" sz="2000" b="1" dirty="0">
              <a:latin typeface="Feature Deck" pitchFamily="2" charset="77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A81A7EF7-36F5-26D9-7FF9-3621D699DF72}"/>
              </a:ext>
            </a:extLst>
          </p:cNvPr>
          <p:cNvSpPr txBox="1"/>
          <p:nvPr/>
        </p:nvSpPr>
        <p:spPr>
          <a:xfrm>
            <a:off x="5081795" y="2210226"/>
            <a:ext cx="193765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NeueHaasGroteskText Pro" panose="020B0504020202020204" pitchFamily="34" charset="77"/>
              </a:rPr>
              <a:t>A world </a:t>
            </a:r>
            <a:r>
              <a:rPr lang="it-IT" sz="1000" dirty="0" err="1">
                <a:latin typeface="NeueHaasGroteskText Pro" panose="020B0504020202020204" pitchFamily="34" charset="77"/>
              </a:rPr>
              <a:t>where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all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young</a:t>
            </a:r>
            <a:r>
              <a:rPr lang="it-IT" sz="1000" dirty="0">
                <a:latin typeface="NeueHaasGroteskText Pro" panose="020B0504020202020204" pitchFamily="34" charset="77"/>
              </a:rPr>
              <a:t> people </a:t>
            </a:r>
            <a:r>
              <a:rPr lang="it-IT" sz="1000" dirty="0" err="1">
                <a:latin typeface="NeueHaasGroteskText Pro" panose="020B0504020202020204" pitchFamily="34" charset="77"/>
              </a:rPr>
              <a:t>have</a:t>
            </a:r>
            <a:r>
              <a:rPr lang="it-IT" sz="1000" dirty="0">
                <a:latin typeface="NeueHaasGroteskText Pro" panose="020B0504020202020204" pitchFamily="34" charset="77"/>
              </a:rPr>
              <a:t> access to food </a:t>
            </a:r>
            <a:r>
              <a:rPr lang="it-IT" sz="1000" dirty="0" err="1">
                <a:latin typeface="NeueHaasGroteskText Pro" panose="020B0504020202020204" pitchFamily="34" charset="77"/>
              </a:rPr>
              <a:t>education</a:t>
            </a:r>
            <a:r>
              <a:rPr lang="it-IT" sz="1000" dirty="0">
                <a:latin typeface="NeueHaasGroteskText Pro" panose="020B0504020202020204" pitchFamily="34" charset="77"/>
              </a:rPr>
              <a:t> and are </a:t>
            </a:r>
            <a:r>
              <a:rPr lang="it-IT" sz="1000" dirty="0" err="1">
                <a:latin typeface="NeueHaasGroteskText Pro" panose="020B0504020202020204" pitchFamily="34" charset="77"/>
              </a:rPr>
              <a:t>aware</a:t>
            </a:r>
            <a:r>
              <a:rPr lang="it-IT" sz="1000" dirty="0">
                <a:latin typeface="NeueHaasGroteskText Pro" panose="020B0504020202020204" pitchFamily="34" charset="77"/>
              </a:rPr>
              <a:t> of </a:t>
            </a:r>
            <a:r>
              <a:rPr lang="it-IT" sz="1000" dirty="0" err="1">
                <a:latin typeface="NeueHaasGroteskText Pro" panose="020B0504020202020204" pitchFamily="34" charset="77"/>
              </a:rPr>
              <a:t>exciting</a:t>
            </a:r>
            <a:r>
              <a:rPr lang="it-IT" sz="1000" dirty="0">
                <a:latin typeface="NeueHaasGroteskText Pro" panose="020B0504020202020204" pitchFamily="34" charset="77"/>
              </a:rPr>
              <a:t> and innovative agrifood careers.</a:t>
            </a:r>
          </a:p>
          <a:p>
            <a:endParaRPr lang="it-IT" sz="1000" dirty="0">
              <a:latin typeface="NeueHaasGroteskText Pro" panose="020B0504020202020204" pitchFamily="34" charset="77"/>
            </a:endParaRPr>
          </a:p>
          <a:p>
            <a:r>
              <a:rPr lang="it-IT" sz="1000" dirty="0">
                <a:latin typeface="NeueHaasGroteskText Pro" panose="020B0504020202020204" pitchFamily="34" charset="77"/>
              </a:rPr>
              <a:t>To support </a:t>
            </a:r>
            <a:r>
              <a:rPr lang="it-IT" sz="1000" dirty="0" err="1">
                <a:latin typeface="NeueHaasGroteskText Pro" panose="020B0504020202020204" pitchFamily="34" charset="77"/>
              </a:rPr>
              <a:t>educators</a:t>
            </a:r>
            <a:r>
              <a:rPr lang="it-IT" sz="1000" dirty="0">
                <a:latin typeface="NeueHaasGroteskText Pro" panose="020B0504020202020204" pitchFamily="34" charset="77"/>
              </a:rPr>
              <a:t> to </a:t>
            </a:r>
            <a:r>
              <a:rPr lang="it-IT" sz="1000" dirty="0" err="1">
                <a:latin typeface="NeueHaasGroteskText Pro" panose="020B0504020202020204" pitchFamily="34" charset="77"/>
              </a:rPr>
              <a:t>teach</a:t>
            </a:r>
            <a:r>
              <a:rPr lang="it-IT" sz="1000" dirty="0">
                <a:latin typeface="NeueHaasGroteskText Pro" panose="020B0504020202020204" pitchFamily="34" charset="77"/>
              </a:rPr>
              <a:t>, </a:t>
            </a:r>
            <a:r>
              <a:rPr lang="it-IT" sz="1000" dirty="0" err="1">
                <a:latin typeface="NeueHaasGroteskText Pro" panose="020B0504020202020204" pitchFamily="34" charset="77"/>
              </a:rPr>
              <a:t>engage</a:t>
            </a:r>
            <a:r>
              <a:rPr lang="it-IT" sz="1000" dirty="0">
                <a:latin typeface="NeueHaasGroteskText Pro" panose="020B0504020202020204" pitchFamily="34" charset="77"/>
              </a:rPr>
              <a:t> and </a:t>
            </a:r>
            <a:r>
              <a:rPr lang="it-IT" sz="1000" dirty="0" err="1">
                <a:latin typeface="NeueHaasGroteskText Pro" panose="020B0504020202020204" pitchFamily="34" charset="77"/>
              </a:rPr>
              <a:t>inspire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young</a:t>
            </a:r>
            <a:r>
              <a:rPr lang="it-IT" sz="1000" dirty="0">
                <a:latin typeface="NeueHaasGroteskText Pro" panose="020B0504020202020204" pitchFamily="34" charset="77"/>
              </a:rPr>
              <a:t> people </a:t>
            </a:r>
            <a:r>
              <a:rPr lang="it-IT" sz="1000" dirty="0" err="1">
                <a:latin typeface="NeueHaasGroteskText Pro" panose="020B0504020202020204" pitchFamily="34" charset="77"/>
              </a:rPr>
              <a:t>about</a:t>
            </a:r>
            <a:r>
              <a:rPr lang="it-IT" sz="1000" dirty="0">
                <a:latin typeface="NeueHaasGroteskText Pro" panose="020B0504020202020204" pitchFamily="34" charset="77"/>
              </a:rPr>
              <a:t> the food </a:t>
            </a:r>
            <a:r>
              <a:rPr lang="it-IT" sz="1000" dirty="0" err="1">
                <a:latin typeface="NeueHaasGroteskText Pro" panose="020B0504020202020204" pitchFamily="34" charset="77"/>
              </a:rPr>
              <a:t>they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eat</a:t>
            </a:r>
            <a:r>
              <a:rPr lang="it-IT" sz="1000" dirty="0">
                <a:latin typeface="NeueHaasGroteskText Pro" panose="020B0504020202020204" pitchFamily="34" charset="77"/>
              </a:rPr>
              <a:t> and </a:t>
            </a:r>
            <a:r>
              <a:rPr lang="it-IT" sz="1000" dirty="0" err="1">
                <a:latin typeface="NeueHaasGroteskText Pro" panose="020B0504020202020204" pitchFamily="34" charset="77"/>
              </a:rPr>
              <a:t>consider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br>
              <a:rPr lang="it-IT" sz="1000" dirty="0">
                <a:latin typeface="NeueHaasGroteskText Pro" panose="020B0504020202020204" pitchFamily="34" charset="77"/>
              </a:rPr>
            </a:br>
            <a:r>
              <a:rPr lang="it-IT" sz="1000" dirty="0">
                <a:latin typeface="NeueHaasGroteskText Pro" panose="020B0504020202020204" pitchFamily="34" charset="77"/>
              </a:rPr>
              <a:t>a career in agrifood.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0BFA744-D5F2-A453-9C54-C26D898F8055}"/>
              </a:ext>
            </a:extLst>
          </p:cNvPr>
          <p:cNvSpPr txBox="1"/>
          <p:nvPr/>
        </p:nvSpPr>
        <p:spPr>
          <a:xfrm>
            <a:off x="3836889" y="4221049"/>
            <a:ext cx="2829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>
                <a:latin typeface="NeueHaasGroteskText Pro" panose="020B0504020202020204" pitchFamily="34" charset="77"/>
              </a:rPr>
              <a:t>Learn</a:t>
            </a:r>
            <a:r>
              <a:rPr lang="it-IT" sz="1200" dirty="0">
                <a:latin typeface="NeueHaasGroteskText Pro" panose="020B0504020202020204" pitchFamily="34" charset="77"/>
              </a:rPr>
              <a:t> more </a:t>
            </a:r>
            <a:r>
              <a:rPr lang="it-IT" sz="1200" dirty="0" err="1">
                <a:latin typeface="NeueHaasGroteskText Pro" panose="020B0504020202020204" pitchFamily="34" charset="77"/>
              </a:rPr>
              <a:t>about</a:t>
            </a:r>
            <a:r>
              <a:rPr lang="it-IT" sz="1200" dirty="0">
                <a:latin typeface="NeueHaasGroteskText Pro" panose="020B0504020202020204" pitchFamily="34" charset="77"/>
              </a:rPr>
              <a:t> </a:t>
            </a:r>
            <a:r>
              <a:rPr lang="it-IT" sz="1200" dirty="0" err="1">
                <a:latin typeface="NeueHaasGroteskText Pro" panose="020B0504020202020204" pitchFamily="34" charset="77"/>
              </a:rPr>
              <a:t>our</a:t>
            </a:r>
            <a:r>
              <a:rPr lang="it-IT" sz="1200" dirty="0">
                <a:latin typeface="NeueHaasGroteskText Pro" panose="020B0504020202020204" pitchFamily="34" charset="77"/>
              </a:rPr>
              <a:t> </a:t>
            </a:r>
            <a:r>
              <a:rPr lang="it-IT" sz="1200" dirty="0" err="1">
                <a:latin typeface="NeueHaasGroteskText Pro" panose="020B0504020202020204" pitchFamily="34" charset="77"/>
              </a:rPr>
              <a:t>resources</a:t>
            </a:r>
            <a:r>
              <a:rPr lang="it-IT" sz="1200" dirty="0">
                <a:latin typeface="NeueHaasGroteskText Pro" panose="020B0504020202020204" pitchFamily="34" charset="77"/>
              </a:rPr>
              <a:t> </a:t>
            </a:r>
            <a:r>
              <a:rPr lang="it-IT" sz="1200" dirty="0" err="1">
                <a:latin typeface="NeueHaasGroteskText Pro" panose="020B0504020202020204" pitchFamily="34" charset="77"/>
              </a:rPr>
              <a:t>at</a:t>
            </a:r>
            <a:r>
              <a:rPr lang="it-IT" sz="1200" dirty="0">
                <a:latin typeface="NeueHaasGroteskText Pro" panose="020B0504020202020204" pitchFamily="34" charset="77"/>
              </a:rPr>
              <a:t> </a:t>
            </a:r>
          </a:p>
          <a:p>
            <a:r>
              <a:rPr lang="it-IT" sz="1200" b="1" u="sng" dirty="0" err="1">
                <a:latin typeface="NeueHaasGroteskText Pro" panose="020B0504020202020204" pitchFamily="34" charset="77"/>
              </a:rPr>
              <a:t>www.foodeducators.eu</a:t>
            </a:r>
            <a:endParaRPr lang="it-IT" sz="1200" b="1" u="sng" dirty="0">
              <a:latin typeface="NeueHaasGroteskText Pro" panose="020B0504020202020204" pitchFamily="34" charset="77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D5EBBC8-6E56-0550-8924-D9B2E27DD4B5}"/>
              </a:ext>
            </a:extLst>
          </p:cNvPr>
          <p:cNvSpPr txBox="1"/>
          <p:nvPr/>
        </p:nvSpPr>
        <p:spPr>
          <a:xfrm>
            <a:off x="3858525" y="2210226"/>
            <a:ext cx="9579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OUR VISION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0DC6CB2-B07E-D278-EC55-E0E249EF7C1D}"/>
              </a:ext>
            </a:extLst>
          </p:cNvPr>
          <p:cNvSpPr txBox="1"/>
          <p:nvPr/>
        </p:nvSpPr>
        <p:spPr>
          <a:xfrm>
            <a:off x="3858526" y="3124628"/>
            <a:ext cx="11302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OUR MISSION</a:t>
            </a:r>
          </a:p>
        </p:txBody>
      </p:sp>
    </p:spTree>
    <p:extLst>
      <p:ext uri="{BB962C8B-B14F-4D97-AF65-F5344CB8AC3E}">
        <p14:creationId xmlns:p14="http://schemas.microsoft.com/office/powerpoint/2010/main" val="2988640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BC62B2B1-0C15-CE66-66E1-0DDC20CF7D42}"/>
              </a:ext>
            </a:extLst>
          </p:cNvPr>
          <p:cNvSpPr txBox="1"/>
          <p:nvPr/>
        </p:nvSpPr>
        <p:spPr>
          <a:xfrm>
            <a:off x="488666" y="473519"/>
            <a:ext cx="24898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Feature Deck" pitchFamily="2" charset="77"/>
              </a:rPr>
              <a:t>Why</a:t>
            </a:r>
            <a:r>
              <a:rPr lang="it-IT" sz="2000" dirty="0">
                <a:latin typeface="Feature Deck" pitchFamily="2" charset="77"/>
              </a:rPr>
              <a:t> </a:t>
            </a:r>
            <a:r>
              <a:rPr lang="it-IT" sz="2000" dirty="0" err="1">
                <a:latin typeface="Feature Deck" pitchFamily="2" charset="77"/>
              </a:rPr>
              <a:t>should</a:t>
            </a:r>
            <a:r>
              <a:rPr lang="it-IT" sz="2000" dirty="0">
                <a:latin typeface="Feature Deck" pitchFamily="2" charset="77"/>
              </a:rPr>
              <a:t> </a:t>
            </a:r>
            <a:r>
              <a:rPr lang="it-IT" sz="2000" dirty="0" err="1">
                <a:latin typeface="Feature Deck" pitchFamily="2" charset="77"/>
              </a:rPr>
              <a:t>your</a:t>
            </a:r>
            <a:r>
              <a:rPr lang="it-IT" sz="2000" dirty="0">
                <a:latin typeface="Feature Deck" pitchFamily="2" charset="77"/>
              </a:rPr>
              <a:t> </a:t>
            </a:r>
            <a:r>
              <a:rPr lang="it-IT" sz="2000" dirty="0" err="1">
                <a:latin typeface="Feature Deck" pitchFamily="2" charset="77"/>
              </a:rPr>
              <a:t>students</a:t>
            </a:r>
            <a:r>
              <a:rPr lang="it-IT" sz="2000" dirty="0">
                <a:latin typeface="Feature Deck" pitchFamily="2" charset="77"/>
              </a:rPr>
              <a:t> </a:t>
            </a:r>
            <a:r>
              <a:rPr lang="it-IT" sz="2000" dirty="0" err="1">
                <a:latin typeface="Feature Deck" pitchFamily="2" charset="77"/>
              </a:rPr>
              <a:t>learn</a:t>
            </a:r>
            <a:r>
              <a:rPr lang="it-IT" sz="2000" dirty="0">
                <a:latin typeface="Feature Deck" pitchFamily="2" charset="77"/>
              </a:rPr>
              <a:t> </a:t>
            </a:r>
            <a:br>
              <a:rPr lang="it-IT" sz="2000" dirty="0">
                <a:latin typeface="Feature Deck" pitchFamily="2" charset="77"/>
              </a:rPr>
            </a:br>
            <a:r>
              <a:rPr lang="it-IT" sz="2000" dirty="0" err="1">
                <a:latin typeface="Feature Deck" pitchFamily="2" charset="77"/>
              </a:rPr>
              <a:t>about</a:t>
            </a:r>
            <a:r>
              <a:rPr lang="it-IT" sz="2000" dirty="0">
                <a:latin typeface="Feature Deck" pitchFamily="2" charset="77"/>
              </a:rPr>
              <a:t> food, </a:t>
            </a:r>
            <a:r>
              <a:rPr lang="it-IT" sz="2000" b="1" dirty="0">
                <a:latin typeface="Feature Deck" pitchFamily="2" charset="77"/>
              </a:rPr>
              <a:t>health</a:t>
            </a:r>
            <a:r>
              <a:rPr lang="it-IT" sz="2000" dirty="0">
                <a:latin typeface="Feature Deck" pitchFamily="2" charset="77"/>
              </a:rPr>
              <a:t>, </a:t>
            </a:r>
            <a:r>
              <a:rPr lang="it-IT" sz="2000" b="1" dirty="0" err="1">
                <a:latin typeface="Feature Deck" pitchFamily="2" charset="77"/>
              </a:rPr>
              <a:t>sustainability</a:t>
            </a:r>
            <a:r>
              <a:rPr lang="it-IT" sz="2000" dirty="0">
                <a:latin typeface="Feature Deck" pitchFamily="2" charset="77"/>
              </a:rPr>
              <a:t>, and </a:t>
            </a:r>
            <a:r>
              <a:rPr lang="it-IT" sz="2000" b="1" dirty="0">
                <a:latin typeface="Feature Deck" pitchFamily="2" charset="77"/>
              </a:rPr>
              <a:t>agrifood careers</a:t>
            </a:r>
            <a:r>
              <a:rPr lang="it-IT" sz="2000" dirty="0">
                <a:latin typeface="Feature Deck" pitchFamily="2" charset="77"/>
              </a:rPr>
              <a:t>?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E445A1-416E-1BAC-5E3C-B0AA057EE429}"/>
              </a:ext>
            </a:extLst>
          </p:cNvPr>
          <p:cNvSpPr txBox="1"/>
          <p:nvPr/>
        </p:nvSpPr>
        <p:spPr>
          <a:xfrm>
            <a:off x="1373395" y="2337226"/>
            <a:ext cx="193765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err="1">
                <a:latin typeface="NeueHaasGroteskText Pro" panose="020B0504020202020204" pitchFamily="34" charset="77"/>
              </a:rPr>
              <a:t>Healthy</a:t>
            </a:r>
            <a:r>
              <a:rPr lang="it-IT" sz="1000" dirty="0">
                <a:latin typeface="NeueHaasGroteskText Pro" panose="020B0504020202020204" pitchFamily="34" charset="77"/>
              </a:rPr>
              <a:t> lifestyles </a:t>
            </a:r>
            <a:r>
              <a:rPr lang="it-IT" sz="1000" dirty="0" err="1">
                <a:latin typeface="NeueHaasGroteskText Pro" panose="020B0504020202020204" pitchFamily="34" charset="77"/>
              </a:rPr>
              <a:t>habits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developed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at</a:t>
            </a:r>
            <a:r>
              <a:rPr lang="it-IT" sz="1000" dirty="0">
                <a:latin typeface="NeueHaasGroteskText Pro" panose="020B0504020202020204" pitchFamily="34" charset="77"/>
              </a:rPr>
              <a:t> a </a:t>
            </a:r>
            <a:r>
              <a:rPr lang="it-IT" sz="1000" dirty="0" err="1">
                <a:latin typeface="NeueHaasGroteskText Pro" panose="020B0504020202020204" pitchFamily="34" charset="77"/>
              </a:rPr>
              <a:t>young</a:t>
            </a:r>
            <a:r>
              <a:rPr lang="it-IT" sz="1000" dirty="0">
                <a:latin typeface="NeueHaasGroteskText Pro" panose="020B0504020202020204" pitchFamily="34" charset="77"/>
              </a:rPr>
              <a:t> age are </a:t>
            </a:r>
            <a:r>
              <a:rPr lang="it-IT" sz="1000" dirty="0" err="1">
                <a:latin typeface="NeueHaasGroteskText Pro" panose="020B0504020202020204" pitchFamily="34" charset="77"/>
              </a:rPr>
              <a:t>crucial</a:t>
            </a:r>
            <a:r>
              <a:rPr lang="it-IT" sz="1000" dirty="0">
                <a:latin typeface="NeueHaasGroteskText Pro" panose="020B0504020202020204" pitchFamily="34" charset="77"/>
              </a:rPr>
              <a:t> to </a:t>
            </a:r>
            <a:r>
              <a:rPr lang="it-IT" sz="1000" dirty="0" err="1">
                <a:latin typeface="NeueHaasGroteskText Pro" panose="020B0504020202020204" pitchFamily="34" charset="77"/>
              </a:rPr>
              <a:t>prevent</a:t>
            </a:r>
            <a:r>
              <a:rPr lang="it-IT" sz="1000" dirty="0">
                <a:latin typeface="NeueHaasGroteskText Pro" panose="020B0504020202020204" pitchFamily="34" charset="77"/>
              </a:rPr>
              <a:t> the </a:t>
            </a:r>
            <a:r>
              <a:rPr lang="it-IT" sz="1000" dirty="0" err="1">
                <a:latin typeface="NeueHaasGroteskText Pro" panose="020B0504020202020204" pitchFamily="34" charset="77"/>
              </a:rPr>
              <a:t>development</a:t>
            </a:r>
            <a:r>
              <a:rPr lang="it-IT" sz="1000" dirty="0">
                <a:latin typeface="NeueHaasGroteskText Pro" panose="020B0504020202020204" pitchFamily="34" charset="77"/>
              </a:rPr>
              <a:t> of non-</a:t>
            </a:r>
            <a:r>
              <a:rPr lang="it-IT" sz="1000" dirty="0" err="1">
                <a:latin typeface="NeueHaasGroteskText Pro" panose="020B0504020202020204" pitchFamily="34" charset="77"/>
              </a:rPr>
              <a:t>communicable</a:t>
            </a:r>
            <a:r>
              <a:rPr lang="it-IT" sz="1000" dirty="0">
                <a:latin typeface="NeueHaasGroteskText Pro" panose="020B0504020202020204" pitchFamily="34" charset="77"/>
              </a:rPr>
              <a:t> (</a:t>
            </a:r>
            <a:r>
              <a:rPr lang="it-IT" sz="1000" dirty="0" err="1">
                <a:latin typeface="NeueHaasGroteskText Pro" panose="020B0504020202020204" pitchFamily="34" charset="77"/>
              </a:rPr>
              <a:t>behavior-related</a:t>
            </a:r>
            <a:r>
              <a:rPr lang="it-IT" sz="1000" dirty="0">
                <a:latin typeface="NeueHaasGroteskText Pro" panose="020B0504020202020204" pitchFamily="34" charset="77"/>
              </a:rPr>
              <a:t>) </a:t>
            </a:r>
            <a:r>
              <a:rPr lang="it-IT" sz="1000" dirty="0" err="1">
                <a:latin typeface="NeueHaasGroteskText Pro" panose="020B0504020202020204" pitchFamily="34" charset="77"/>
              </a:rPr>
              <a:t>diseases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later</a:t>
            </a:r>
            <a:r>
              <a:rPr lang="it-IT" sz="1000" dirty="0">
                <a:latin typeface="NeueHaasGroteskText Pro" panose="020B0504020202020204" pitchFamily="34" charset="77"/>
              </a:rPr>
              <a:t> in life.</a:t>
            </a:r>
            <a:br>
              <a:rPr lang="it-IT" sz="1000" dirty="0">
                <a:latin typeface="NeueHaasGroteskText Pro" panose="020B0504020202020204" pitchFamily="34" charset="77"/>
              </a:rPr>
            </a:br>
            <a:endParaRPr lang="it-IT" sz="1000" dirty="0">
              <a:latin typeface="NeueHaasGroteskText Pro" panose="020B0504020202020204" pitchFamily="34" charset="77"/>
            </a:endParaRPr>
          </a:p>
          <a:p>
            <a:endParaRPr lang="it-IT" sz="1000" dirty="0">
              <a:latin typeface="NeueHaasGroteskText Pro" panose="020B0504020202020204" pitchFamily="34" charset="77"/>
            </a:endParaRPr>
          </a:p>
          <a:p>
            <a:r>
              <a:rPr lang="it-IT" sz="1000" dirty="0">
                <a:latin typeface="NeueHaasGroteskText Pro" panose="020B0504020202020204" pitchFamily="34" charset="77"/>
              </a:rPr>
              <a:t>In </a:t>
            </a:r>
            <a:r>
              <a:rPr lang="it-IT" sz="1000" dirty="0" err="1">
                <a:latin typeface="NeueHaasGroteskText Pro" panose="020B0504020202020204" pitchFamily="34" charset="77"/>
              </a:rPr>
              <a:t>many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European</a:t>
            </a:r>
            <a:r>
              <a:rPr lang="it-IT" sz="1000" dirty="0">
                <a:latin typeface="NeueHaasGroteskText Pro" panose="020B0504020202020204" pitchFamily="34" charset="77"/>
              </a:rPr>
              <a:t> countries, </a:t>
            </a:r>
            <a:r>
              <a:rPr lang="it-IT" sz="1000" dirty="0" err="1">
                <a:latin typeface="NeueHaasGroteskText Pro" panose="020B0504020202020204" pitchFamily="34" charset="77"/>
              </a:rPr>
              <a:t>there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is</a:t>
            </a:r>
            <a:r>
              <a:rPr lang="it-IT" sz="1000" dirty="0">
                <a:latin typeface="NeueHaasGroteskText Pro" panose="020B0504020202020204" pitchFamily="34" charset="77"/>
              </a:rPr>
              <a:t> a gap in </a:t>
            </a:r>
            <a:r>
              <a:rPr lang="it-IT" sz="1000" dirty="0" err="1">
                <a:latin typeface="NeueHaasGroteskText Pro" panose="020B0504020202020204" pitchFamily="34" charset="77"/>
              </a:rPr>
              <a:t>nutritional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education</a:t>
            </a:r>
            <a:r>
              <a:rPr lang="it-IT" sz="1000" dirty="0">
                <a:latin typeface="NeueHaasGroteskText Pro" panose="020B0504020202020204" pitchFamily="34" charset="77"/>
              </a:rPr>
              <a:t>, </a:t>
            </a:r>
            <a:r>
              <a:rPr lang="it-IT" sz="1000" dirty="0" err="1">
                <a:latin typeface="NeueHaasGroteskText Pro" panose="020B0504020202020204" pitchFamily="34" charset="77"/>
              </a:rPr>
              <a:t>especially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</a:p>
          <a:p>
            <a:r>
              <a:rPr lang="it-IT" sz="1000" dirty="0" err="1">
                <a:latin typeface="NeueHaasGroteskText Pro" panose="020B0504020202020204" pitchFamily="34" charset="77"/>
              </a:rPr>
              <a:t>relating</a:t>
            </a:r>
            <a:r>
              <a:rPr lang="it-IT" sz="1000" dirty="0">
                <a:latin typeface="NeueHaasGroteskText Pro" panose="020B0504020202020204" pitchFamily="34" charset="77"/>
              </a:rPr>
              <a:t> to </a:t>
            </a:r>
            <a:r>
              <a:rPr lang="it-IT" sz="1000" dirty="0" err="1">
                <a:latin typeface="NeueHaasGroteskText Pro" panose="020B0504020202020204" pitchFamily="34" charset="77"/>
              </a:rPr>
              <a:t>critical</a:t>
            </a:r>
            <a:r>
              <a:rPr lang="it-IT" sz="1000" dirty="0">
                <a:latin typeface="NeueHaasGroteskText Pro" panose="020B0504020202020204" pitchFamily="34" charset="77"/>
              </a:rPr>
              <a:t> thinking and </a:t>
            </a:r>
            <a:r>
              <a:rPr lang="it-IT" sz="1000" dirty="0" err="1">
                <a:latin typeface="NeueHaasGroteskText Pro" panose="020B0504020202020204" pitchFamily="34" charset="77"/>
              </a:rPr>
              <a:t>current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scientific</a:t>
            </a:r>
            <a:r>
              <a:rPr lang="it-IT" sz="1000" dirty="0">
                <a:latin typeface="NeueHaasGroteskText Pro" panose="020B0504020202020204" pitchFamily="34" charset="77"/>
              </a:rPr>
              <a:t> knowledge.</a:t>
            </a:r>
          </a:p>
          <a:p>
            <a:br>
              <a:rPr lang="it-IT" sz="1000" dirty="0">
                <a:latin typeface="NeueHaasGroteskText Pro" panose="020B0504020202020204" pitchFamily="34" charset="77"/>
              </a:rPr>
            </a:br>
            <a:endParaRPr lang="it-IT" sz="1000" dirty="0">
              <a:latin typeface="NeueHaasGroteskText Pro" panose="020B0504020202020204" pitchFamily="34" charset="77"/>
            </a:endParaRPr>
          </a:p>
          <a:p>
            <a:r>
              <a:rPr lang="it-IT" sz="1000" dirty="0">
                <a:latin typeface="NeueHaasGroteskText Pro" panose="020B0504020202020204" pitchFamily="34" charset="77"/>
              </a:rPr>
              <a:t>Food </a:t>
            </a:r>
            <a:r>
              <a:rPr lang="it-IT" sz="1000" dirty="0" err="1">
                <a:latin typeface="NeueHaasGroteskText Pro" panose="020B0504020202020204" pitchFamily="34" charset="77"/>
              </a:rPr>
              <a:t>literacy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frow</a:t>
            </a:r>
            <a:r>
              <a:rPr lang="it-IT" sz="1000" dirty="0">
                <a:latin typeface="NeueHaasGroteskText Pro" panose="020B0504020202020204" pitchFamily="34" charset="77"/>
              </a:rPr>
              <a:t> a </a:t>
            </a:r>
            <a:r>
              <a:rPr lang="it-IT" sz="1000" dirty="0" err="1">
                <a:latin typeface="NeueHaasGroteskText Pro" panose="020B0504020202020204" pitchFamily="34" charset="77"/>
              </a:rPr>
              <a:t>young</a:t>
            </a:r>
            <a:r>
              <a:rPr lang="it-IT" sz="1000" dirty="0">
                <a:latin typeface="NeueHaasGroteskText Pro" panose="020B0504020202020204" pitchFamily="34" charset="77"/>
              </a:rPr>
              <a:t> age </a:t>
            </a:r>
            <a:r>
              <a:rPr lang="it-IT" sz="1000" dirty="0" err="1">
                <a:latin typeface="NeueHaasGroteskText Pro" panose="020B0504020202020204" pitchFamily="34" charset="77"/>
              </a:rPr>
              <a:t>is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essential</a:t>
            </a:r>
            <a:r>
              <a:rPr lang="it-IT" sz="1000" dirty="0">
                <a:latin typeface="NeueHaasGroteskText Pro" panose="020B0504020202020204" pitchFamily="34" charset="77"/>
              </a:rPr>
              <a:t> in </a:t>
            </a:r>
            <a:r>
              <a:rPr lang="it-IT" sz="1000" dirty="0" err="1">
                <a:latin typeface="NeueHaasGroteskText Pro" panose="020B0504020202020204" pitchFamily="34" charset="77"/>
              </a:rPr>
              <a:t>supporting</a:t>
            </a:r>
            <a:r>
              <a:rPr lang="it-IT" sz="1000" dirty="0">
                <a:latin typeface="NeueHaasGroteskText Pro" panose="020B0504020202020204" pitchFamily="34" charset="77"/>
              </a:rPr>
              <a:t> the </a:t>
            </a:r>
            <a:r>
              <a:rPr lang="it-IT" sz="1000" dirty="0" err="1">
                <a:latin typeface="NeueHaasGroteskText Pro" panose="020B0504020202020204" pitchFamily="34" charset="77"/>
              </a:rPr>
              <a:t>urgently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needed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transformation</a:t>
            </a:r>
            <a:r>
              <a:rPr lang="it-IT" sz="1000" dirty="0">
                <a:latin typeface="NeueHaasGroteskText Pro" panose="020B0504020202020204" pitchFamily="34" charset="77"/>
              </a:rPr>
              <a:t> of the food system </a:t>
            </a:r>
            <a:r>
              <a:rPr lang="it-IT" sz="1000" dirty="0" err="1">
                <a:latin typeface="NeueHaasGroteskText Pro" panose="020B0504020202020204" pitchFamily="34" charset="77"/>
              </a:rPr>
              <a:t>towards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healthier</a:t>
            </a:r>
            <a:r>
              <a:rPr lang="it-IT" sz="1000" dirty="0">
                <a:latin typeface="NeueHaasGroteskText Pro" panose="020B0504020202020204" pitchFamily="34" charset="77"/>
              </a:rPr>
              <a:t> and more </a:t>
            </a:r>
            <a:r>
              <a:rPr lang="it-IT" sz="1000" dirty="0" err="1">
                <a:latin typeface="NeueHaasGroteskText Pro" panose="020B0504020202020204" pitchFamily="34" charset="77"/>
              </a:rPr>
              <a:t>sustainable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diets</a:t>
            </a:r>
            <a:r>
              <a:rPr lang="it-IT" sz="1000" dirty="0">
                <a:latin typeface="NeueHaasGroteskText Pro" panose="020B0504020202020204" pitchFamily="34" charset="77"/>
              </a:rPr>
              <a:t>.</a:t>
            </a:r>
          </a:p>
          <a:p>
            <a:br>
              <a:rPr lang="it-IT" sz="1000" dirty="0">
                <a:latin typeface="NeueHaasGroteskText Pro" panose="020B0504020202020204" pitchFamily="34" charset="77"/>
              </a:rPr>
            </a:br>
            <a:r>
              <a:rPr lang="it-IT" sz="1000" dirty="0">
                <a:latin typeface="NeueHaasGroteskText Pro" panose="020B0504020202020204" pitchFamily="34" charset="77"/>
              </a:rPr>
              <a:t>The EU agrifood </a:t>
            </a:r>
            <a:r>
              <a:rPr lang="it-IT" sz="1000" dirty="0" err="1">
                <a:latin typeface="NeueHaasGroteskText Pro" panose="020B0504020202020204" pitchFamily="34" charset="77"/>
              </a:rPr>
              <a:t>sector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faces</a:t>
            </a:r>
            <a:r>
              <a:rPr lang="it-IT" sz="1000" dirty="0">
                <a:latin typeface="NeueHaasGroteskText Pro" panose="020B0504020202020204" pitchFamily="34" charset="77"/>
              </a:rPr>
              <a:t> challenges, </a:t>
            </a:r>
            <a:r>
              <a:rPr lang="it-IT" sz="1000" dirty="0" err="1">
                <a:latin typeface="NeueHaasGroteskText Pro" panose="020B0504020202020204" pitchFamily="34" charset="77"/>
              </a:rPr>
              <a:t>including</a:t>
            </a:r>
            <a:r>
              <a:rPr lang="it-IT" sz="1000" dirty="0">
                <a:latin typeface="NeueHaasGroteskText Pro" panose="020B0504020202020204" pitchFamily="34" charset="77"/>
              </a:rPr>
              <a:t> the </a:t>
            </a:r>
            <a:r>
              <a:rPr lang="it-IT" sz="1000" dirty="0" err="1">
                <a:latin typeface="NeueHaasGroteskText Pro" panose="020B0504020202020204" pitchFamily="34" charset="77"/>
              </a:rPr>
              <a:t>lack</a:t>
            </a:r>
            <a:r>
              <a:rPr lang="it-IT" sz="1000" dirty="0">
                <a:latin typeface="NeueHaasGroteskText Pro" panose="020B0504020202020204" pitchFamily="34" charset="77"/>
              </a:rPr>
              <a:t> of a </a:t>
            </a:r>
            <a:r>
              <a:rPr lang="it-IT" sz="1000" dirty="0" err="1">
                <a:latin typeface="NeueHaasGroteskText Pro" panose="020B0504020202020204" pitchFamily="34" charset="77"/>
              </a:rPr>
              <a:t>skilled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workforce</a:t>
            </a:r>
            <a:r>
              <a:rPr lang="it-IT" sz="1000" dirty="0">
                <a:latin typeface="NeueHaasGroteskText Pro" panose="020B0504020202020204" pitchFamily="34" charset="77"/>
              </a:rPr>
              <a:t> with a wide </a:t>
            </a:r>
            <a:r>
              <a:rPr lang="it-IT" sz="1000" dirty="0" err="1">
                <a:latin typeface="NeueHaasGroteskText Pro" panose="020B0504020202020204" pitchFamily="34" charset="77"/>
              </a:rPr>
              <a:t>variety</a:t>
            </a:r>
            <a:r>
              <a:rPr lang="it-IT" sz="1000" dirty="0">
                <a:latin typeface="NeueHaasGroteskText Pro" panose="020B0504020202020204" pitchFamily="34" charset="77"/>
              </a:rPr>
              <a:t> of </a:t>
            </a:r>
            <a:r>
              <a:rPr lang="it-IT" sz="1000" dirty="0" err="1">
                <a:latin typeface="NeueHaasGroteskText Pro" panose="020B0504020202020204" pitchFamily="34" charset="77"/>
              </a:rPr>
              <a:t>professional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profiles</a:t>
            </a:r>
            <a:r>
              <a:rPr lang="it-IT" sz="1000" dirty="0">
                <a:latin typeface="NeueHaasGroteskText Pro" panose="020B0504020202020204" pitchFamily="34" charset="77"/>
              </a:rPr>
              <a:t>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BF83DE8-14BE-42D9-9CA5-F3242FAE1360}"/>
              </a:ext>
            </a:extLst>
          </p:cNvPr>
          <p:cNvSpPr txBox="1"/>
          <p:nvPr/>
        </p:nvSpPr>
        <p:spPr>
          <a:xfrm>
            <a:off x="3836889" y="473519"/>
            <a:ext cx="2829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>
                <a:latin typeface="NeueHaasGroteskText Pro Md" panose="020B0504020202020204" pitchFamily="34" charset="77"/>
              </a:rPr>
              <a:t>FoodEducators</a:t>
            </a:r>
            <a:r>
              <a:rPr lang="it-IT" sz="1200" dirty="0">
                <a:latin typeface="NeueHaasGroteskText Pro Md" panose="020B0504020202020204" pitchFamily="34" charset="77"/>
              </a:rPr>
              <a:t> learning </a:t>
            </a:r>
            <a:r>
              <a:rPr lang="it-IT" sz="1200" dirty="0" err="1">
                <a:latin typeface="NeueHaasGroteskText Pro Md" panose="020B0504020202020204" pitchFamily="34" charset="77"/>
              </a:rPr>
              <a:t>materials</a:t>
            </a:r>
            <a:r>
              <a:rPr lang="it-IT" sz="1200" dirty="0">
                <a:latin typeface="NeueHaasGroteskText Pro Md" panose="020B0504020202020204" pitchFamily="34" charset="77"/>
              </a:rPr>
              <a:t> are </a:t>
            </a:r>
            <a:r>
              <a:rPr lang="it-IT" sz="1200" dirty="0" err="1">
                <a:latin typeface="NeueHaasGroteskText Pro Md" panose="020B0504020202020204" pitchFamily="34" charset="77"/>
              </a:rPr>
              <a:t>built</a:t>
            </a:r>
            <a:r>
              <a:rPr lang="it-IT" sz="1200" dirty="0">
                <a:latin typeface="NeueHaasGroteskText Pro Md" panose="020B0504020202020204" pitchFamily="34" charset="77"/>
              </a:rPr>
              <a:t> </a:t>
            </a:r>
            <a:r>
              <a:rPr lang="it-IT" sz="1200" dirty="0" err="1">
                <a:latin typeface="NeueHaasGroteskText Pro Md" panose="020B0504020202020204" pitchFamily="34" charset="77"/>
              </a:rPr>
              <a:t>around</a:t>
            </a:r>
            <a:r>
              <a:rPr lang="it-IT" sz="1200" dirty="0">
                <a:latin typeface="NeueHaasGroteskText Pro Md" panose="020B0504020202020204" pitchFamily="34" charset="77"/>
              </a:rPr>
              <a:t> 4 </a:t>
            </a:r>
            <a:r>
              <a:rPr lang="it-IT" sz="1200" dirty="0" err="1">
                <a:latin typeface="NeueHaasGroteskText Pro Md" panose="020B0504020202020204" pitchFamily="34" charset="77"/>
              </a:rPr>
              <a:t>themes</a:t>
            </a:r>
            <a:r>
              <a:rPr lang="it-IT" sz="1200" dirty="0">
                <a:latin typeface="NeueHaasGroteskText Pro Md" panose="020B0504020202020204" pitchFamily="34" charset="77"/>
              </a:rPr>
              <a:t>.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6E90D1C-E5F3-A474-CF0D-EED704A456D9}"/>
              </a:ext>
            </a:extLst>
          </p:cNvPr>
          <p:cNvSpPr txBox="1"/>
          <p:nvPr/>
        </p:nvSpPr>
        <p:spPr>
          <a:xfrm>
            <a:off x="3930956" y="1254646"/>
            <a:ext cx="2829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latin typeface="NeueHaasGroteskText Pro" panose="020B0504020202020204" pitchFamily="34" charset="77"/>
              </a:rPr>
              <a:t>Agrifood Jobs &amp; Careers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66F381B-595D-FE15-30F5-EE3B9DC3D4F1}"/>
              </a:ext>
            </a:extLst>
          </p:cNvPr>
          <p:cNvSpPr txBox="1"/>
          <p:nvPr/>
        </p:nvSpPr>
        <p:spPr>
          <a:xfrm>
            <a:off x="3930956" y="1813446"/>
            <a:ext cx="2829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latin typeface="NeueHaasGroteskText Pro" panose="020B0504020202020204" pitchFamily="34" charset="77"/>
              </a:rPr>
              <a:t>Food Science &amp; Food System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3B22604-916A-5CF5-79C9-8135168477A6}"/>
              </a:ext>
            </a:extLst>
          </p:cNvPr>
          <p:cNvSpPr txBox="1"/>
          <p:nvPr/>
        </p:nvSpPr>
        <p:spPr>
          <a:xfrm>
            <a:off x="3930956" y="2372246"/>
            <a:ext cx="2829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latin typeface="NeueHaasGroteskText Pro" panose="020B0504020202020204" pitchFamily="34" charset="77"/>
              </a:rPr>
              <a:t>Food &amp; </a:t>
            </a:r>
            <a:r>
              <a:rPr lang="it-IT" sz="1200" b="1" dirty="0" err="1">
                <a:latin typeface="NeueHaasGroteskText Pro" panose="020B0504020202020204" pitchFamily="34" charset="77"/>
              </a:rPr>
              <a:t>Sustainability</a:t>
            </a:r>
            <a:endParaRPr lang="it-IT" sz="1200" b="1" dirty="0">
              <a:latin typeface="NeueHaasGroteskText Pro" panose="020B0504020202020204" pitchFamily="34" charset="77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9C81221-08F7-A949-DC50-FDD2F02AB603}"/>
              </a:ext>
            </a:extLst>
          </p:cNvPr>
          <p:cNvSpPr txBox="1"/>
          <p:nvPr/>
        </p:nvSpPr>
        <p:spPr>
          <a:xfrm>
            <a:off x="3930956" y="2931046"/>
            <a:ext cx="28298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latin typeface="NeueHaasGroteskText Pro" panose="020B0504020202020204" pitchFamily="34" charset="77"/>
              </a:rPr>
              <a:t>Food &amp; </a:t>
            </a:r>
            <a:r>
              <a:rPr lang="it-IT" sz="1200" b="1" dirty="0" err="1">
                <a:latin typeface="NeueHaasGroteskText Pro" panose="020B0504020202020204" pitchFamily="34" charset="77"/>
              </a:rPr>
              <a:t>Healthy</a:t>
            </a:r>
            <a:endParaRPr lang="it-IT" sz="1200" b="1" dirty="0">
              <a:latin typeface="NeueHaasGroteskText Pro" panose="020B0504020202020204" pitchFamily="34" charset="77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C91DC72-A1BB-0F29-8128-E8CA47CF6921}"/>
              </a:ext>
            </a:extLst>
          </p:cNvPr>
          <p:cNvSpPr txBox="1"/>
          <p:nvPr/>
        </p:nvSpPr>
        <p:spPr>
          <a:xfrm>
            <a:off x="3836889" y="3496119"/>
            <a:ext cx="2829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>
                <a:latin typeface="NeueHaasGroteskText Pro Md" panose="020B0504020202020204" pitchFamily="34" charset="77"/>
              </a:rPr>
              <a:t>Our</a:t>
            </a:r>
            <a:r>
              <a:rPr lang="it-IT" sz="1200" dirty="0">
                <a:latin typeface="NeueHaasGroteskText Pro Md" panose="020B0504020202020204" pitchFamily="34" charset="77"/>
              </a:rPr>
              <a:t> </a:t>
            </a:r>
            <a:r>
              <a:rPr lang="it-IT" sz="1200" dirty="0" err="1">
                <a:latin typeface="NeueHaasGroteskText Pro Md" panose="020B0504020202020204" pitchFamily="34" charset="77"/>
              </a:rPr>
              <a:t>programme</a:t>
            </a:r>
            <a:r>
              <a:rPr lang="it-IT" sz="1200" dirty="0">
                <a:latin typeface="NeueHaasGroteskText Pro Md" panose="020B0504020202020204" pitchFamily="34" charset="77"/>
              </a:rPr>
              <a:t> </a:t>
            </a:r>
            <a:r>
              <a:rPr lang="it-IT" sz="1200" dirty="0" err="1">
                <a:latin typeface="NeueHaasGroteskText Pro Md" panose="020B0504020202020204" pitchFamily="34" charset="77"/>
              </a:rPr>
              <a:t>focuses</a:t>
            </a:r>
            <a:r>
              <a:rPr lang="it-IT" sz="1200" dirty="0">
                <a:latin typeface="NeueHaasGroteskText Pro Md" panose="020B0504020202020204" pitchFamily="34" charset="77"/>
              </a:rPr>
              <a:t> on </a:t>
            </a:r>
          </a:p>
          <a:p>
            <a:r>
              <a:rPr lang="it-IT" sz="1200" dirty="0" err="1">
                <a:latin typeface="NeueHaasGroteskText Pro Md" panose="020B0504020202020204" pitchFamily="34" charset="77"/>
              </a:rPr>
              <a:t>these</a:t>
            </a:r>
            <a:r>
              <a:rPr lang="it-IT" sz="1200" dirty="0">
                <a:latin typeface="NeueHaasGroteskText Pro Md" panose="020B0504020202020204" pitchFamily="34" charset="77"/>
              </a:rPr>
              <a:t> </a:t>
            </a:r>
            <a:r>
              <a:rPr lang="it-IT" sz="1200" dirty="0" err="1">
                <a:latin typeface="NeueHaasGroteskText Pro Md" panose="020B0504020202020204" pitchFamily="34" charset="77"/>
              </a:rPr>
              <a:t>main</a:t>
            </a:r>
            <a:r>
              <a:rPr lang="it-IT" sz="1200" dirty="0">
                <a:latin typeface="NeueHaasGroteskText Pro Md" panose="020B0504020202020204" pitchFamily="34" charset="77"/>
              </a:rPr>
              <a:t> learning </a:t>
            </a:r>
            <a:r>
              <a:rPr lang="it-IT" sz="1200" dirty="0" err="1">
                <a:latin typeface="NeueHaasGroteskText Pro Md" panose="020B0504020202020204" pitchFamily="34" charset="77"/>
              </a:rPr>
              <a:t>objectives</a:t>
            </a:r>
            <a:r>
              <a:rPr lang="it-IT" sz="1200" dirty="0">
                <a:latin typeface="NeueHaasGroteskText Pro Md" panose="020B0504020202020204" pitchFamily="34" charset="77"/>
              </a:rPr>
              <a:t>: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AB60AB1-9C94-D6BC-467B-A22B597B3FD9}"/>
              </a:ext>
            </a:extLst>
          </p:cNvPr>
          <p:cNvSpPr txBox="1"/>
          <p:nvPr/>
        </p:nvSpPr>
        <p:spPr>
          <a:xfrm>
            <a:off x="4929395" y="4166026"/>
            <a:ext cx="19376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err="1">
                <a:latin typeface="NeueHaasGroteskText Pro" panose="020B0504020202020204" pitchFamily="34" charset="77"/>
              </a:rPr>
              <a:t>Inspiring</a:t>
            </a:r>
            <a:r>
              <a:rPr lang="it-IT" sz="1000" dirty="0">
                <a:latin typeface="NeueHaasGroteskText Pro" panose="020B0504020202020204" pitchFamily="34" charset="77"/>
              </a:rPr>
              <a:t> health and </a:t>
            </a:r>
            <a:r>
              <a:rPr lang="it-IT" sz="1000" dirty="0" err="1">
                <a:latin typeface="NeueHaasGroteskText Pro" panose="020B0504020202020204" pitchFamily="34" charset="77"/>
              </a:rPr>
              <a:t>sustainable</a:t>
            </a:r>
            <a:r>
              <a:rPr lang="it-IT" sz="1000" dirty="0">
                <a:latin typeface="NeueHaasGroteskText Pro" panose="020B0504020202020204" pitchFamily="34" charset="77"/>
              </a:rPr>
              <a:t> food </a:t>
            </a:r>
            <a:r>
              <a:rPr lang="it-IT" sz="1000" dirty="0" err="1">
                <a:latin typeface="NeueHaasGroteskText Pro" panose="020B0504020202020204" pitchFamily="34" charset="77"/>
              </a:rPr>
              <a:t>choices</a:t>
            </a:r>
            <a:r>
              <a:rPr lang="it-IT" sz="1000" dirty="0">
                <a:latin typeface="NeueHaasGroteskText Pro" panose="020B0504020202020204" pitchFamily="34" charset="77"/>
              </a:rPr>
              <a:t> and agrifood careers.</a:t>
            </a:r>
          </a:p>
          <a:p>
            <a:endParaRPr lang="it-IT" sz="1000" dirty="0">
              <a:latin typeface="NeueHaasGroteskText Pro" panose="020B0504020202020204" pitchFamily="34" charset="77"/>
            </a:endParaRPr>
          </a:p>
          <a:p>
            <a:r>
              <a:rPr lang="it-IT" sz="1000" dirty="0" err="1">
                <a:latin typeface="NeueHaasGroteskText Pro" panose="020B0504020202020204" pitchFamily="34" charset="77"/>
              </a:rPr>
              <a:t>Understanding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healthy</a:t>
            </a:r>
            <a:r>
              <a:rPr lang="it-IT" sz="1000" dirty="0">
                <a:latin typeface="NeueHaasGroteskText Pro" panose="020B0504020202020204" pitchFamily="34" charset="77"/>
              </a:rPr>
              <a:t> and </a:t>
            </a:r>
            <a:r>
              <a:rPr lang="it-IT" sz="1000" dirty="0" err="1">
                <a:latin typeface="NeueHaasGroteskText Pro" panose="020B0504020202020204" pitchFamily="34" charset="77"/>
              </a:rPr>
              <a:t>sustainable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eating</a:t>
            </a:r>
            <a:r>
              <a:rPr lang="it-IT" sz="1000" dirty="0">
                <a:latin typeface="NeueHaasGroteskText Pro" panose="020B0504020202020204" pitchFamily="34" charset="77"/>
              </a:rPr>
              <a:t> patterns to </a:t>
            </a:r>
            <a:r>
              <a:rPr lang="it-IT" sz="1000" dirty="0" err="1">
                <a:latin typeface="NeueHaasGroteskText Pro" panose="020B0504020202020204" pitchFamily="34" charset="77"/>
              </a:rPr>
              <a:t>become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well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informed</a:t>
            </a:r>
            <a:r>
              <a:rPr lang="it-IT" sz="1000" dirty="0">
                <a:latin typeface="NeueHaasGroteskText Pro" panose="020B0504020202020204" pitchFamily="34" charset="77"/>
              </a:rPr>
              <a:t>, </a:t>
            </a:r>
            <a:r>
              <a:rPr lang="it-IT" sz="1000" dirty="0" err="1">
                <a:latin typeface="NeueHaasGroteskText Pro" panose="020B0504020202020204" pitchFamily="34" charset="77"/>
              </a:rPr>
              <a:t>conscious</a:t>
            </a:r>
            <a:r>
              <a:rPr lang="it-IT" sz="1000" dirty="0">
                <a:latin typeface="NeueHaasGroteskText Pro" panose="020B0504020202020204" pitchFamily="34" charset="77"/>
              </a:rPr>
              <a:t> consumers – from farm to </a:t>
            </a:r>
            <a:r>
              <a:rPr lang="it-IT" sz="1000" dirty="0" err="1">
                <a:latin typeface="NeueHaasGroteskText Pro" panose="020B0504020202020204" pitchFamily="34" charset="77"/>
              </a:rPr>
              <a:t>fork</a:t>
            </a:r>
            <a:r>
              <a:rPr lang="it-IT" sz="1000" dirty="0">
                <a:latin typeface="NeueHaasGroteskText Pro" panose="020B0504020202020204" pitchFamily="34" charset="77"/>
              </a:rPr>
              <a:t> to </a:t>
            </a:r>
            <a:r>
              <a:rPr lang="it-IT" sz="1000" dirty="0" err="1">
                <a:latin typeface="NeueHaasGroteskText Pro" panose="020B0504020202020204" pitchFamily="34" charset="77"/>
              </a:rPr>
              <a:t>disposal</a:t>
            </a:r>
            <a:r>
              <a:rPr lang="it-IT" sz="1000" dirty="0">
                <a:latin typeface="NeueHaasGroteskText Pro" panose="020B0504020202020204" pitchFamily="34" charset="77"/>
              </a:rPr>
              <a:t>.</a:t>
            </a:r>
          </a:p>
          <a:p>
            <a:endParaRPr lang="it-IT" sz="1000" dirty="0">
              <a:latin typeface="NeueHaasGroteskText Pro" panose="020B0504020202020204" pitchFamily="34" charset="77"/>
            </a:endParaRPr>
          </a:p>
          <a:p>
            <a:r>
              <a:rPr lang="it-IT" sz="1000" dirty="0" err="1">
                <a:latin typeface="NeueHaasGroteskText Pro" panose="020B0504020202020204" pitchFamily="34" charset="77"/>
              </a:rPr>
              <a:t>Inspiring</a:t>
            </a:r>
            <a:r>
              <a:rPr lang="it-IT" sz="1000" dirty="0">
                <a:latin typeface="NeueHaasGroteskText Pro" panose="020B0504020202020204" pitchFamily="34" charset="77"/>
              </a:rPr>
              <a:t> leadership, </a:t>
            </a:r>
            <a:br>
              <a:rPr lang="it-IT" sz="1000" dirty="0">
                <a:latin typeface="NeueHaasGroteskText Pro" panose="020B0504020202020204" pitchFamily="34" charset="77"/>
              </a:rPr>
            </a:br>
            <a:r>
              <a:rPr lang="it-IT" sz="1000" dirty="0">
                <a:latin typeface="NeueHaasGroteskText Pro" panose="020B0504020202020204" pitchFamily="34" charset="77"/>
              </a:rPr>
              <a:t>food science </a:t>
            </a:r>
            <a:r>
              <a:rPr lang="it-IT" sz="1000" dirty="0" err="1">
                <a:latin typeface="NeueHaasGroteskText Pro" panose="020B0504020202020204" pitchFamily="34" charset="77"/>
              </a:rPr>
              <a:t>literacy</a:t>
            </a:r>
            <a:r>
              <a:rPr lang="it-IT" sz="1000" dirty="0">
                <a:latin typeface="NeueHaasGroteskText Pro" panose="020B0504020202020204" pitchFamily="34" charset="77"/>
              </a:rPr>
              <a:t>, </a:t>
            </a:r>
            <a:r>
              <a:rPr lang="it-IT" sz="1000" dirty="0" err="1">
                <a:latin typeface="NeueHaasGroteskText Pro" panose="020B0504020202020204" pitchFamily="34" charset="77"/>
              </a:rPr>
              <a:t>entrepreneurial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mindsets</a:t>
            </a:r>
            <a:r>
              <a:rPr lang="it-IT" sz="1000" dirty="0">
                <a:latin typeface="NeueHaasGroteskText Pro" panose="020B0504020202020204" pitchFamily="34" charset="77"/>
              </a:rPr>
              <a:t>, </a:t>
            </a:r>
            <a:br>
              <a:rPr lang="it-IT" sz="1000" dirty="0">
                <a:latin typeface="NeueHaasGroteskText Pro" panose="020B0504020202020204" pitchFamily="34" charset="77"/>
              </a:rPr>
            </a:br>
            <a:r>
              <a:rPr lang="it-IT" sz="1000" dirty="0">
                <a:latin typeface="NeueHaasGroteskText Pro" panose="020B0504020202020204" pitchFamily="34" charset="77"/>
              </a:rPr>
              <a:t>and </a:t>
            </a:r>
            <a:r>
              <a:rPr lang="it-IT" sz="1000" dirty="0" err="1">
                <a:latin typeface="NeueHaasGroteskText Pro" panose="020B0504020202020204" pitchFamily="34" charset="77"/>
              </a:rPr>
              <a:t>vocational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possibilities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amoung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young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peole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br>
              <a:rPr lang="it-IT" sz="1000" dirty="0">
                <a:latin typeface="NeueHaasGroteskText Pro" panose="020B0504020202020204" pitchFamily="34" charset="77"/>
              </a:rPr>
            </a:br>
            <a:r>
              <a:rPr lang="it-IT" sz="1000" dirty="0" err="1">
                <a:latin typeface="NeueHaasGroteskText Pro" panose="020B0504020202020204" pitchFamily="34" charset="77"/>
              </a:rPr>
              <a:t>aged</a:t>
            </a:r>
            <a:r>
              <a:rPr lang="it-IT" sz="1000" dirty="0">
                <a:latin typeface="NeueHaasGroteskText Pro" panose="020B0504020202020204" pitchFamily="34" charset="77"/>
              </a:rPr>
              <a:t> 8 to 18 </a:t>
            </a:r>
            <a:r>
              <a:rPr lang="it-IT" sz="1000" dirty="0" err="1">
                <a:latin typeface="NeueHaasGroteskText Pro" panose="020B0504020202020204" pitchFamily="34" charset="77"/>
              </a:rPr>
              <a:t>years</a:t>
            </a:r>
            <a:r>
              <a:rPr lang="it-IT" sz="1000" dirty="0">
                <a:latin typeface="NeueHaasGroteskText Pro" panose="020B0504020202020204" pitchFamily="34" charset="77"/>
              </a:rPr>
              <a:t> </a:t>
            </a:r>
            <a:r>
              <a:rPr lang="it-IT" sz="1000" dirty="0" err="1">
                <a:latin typeface="NeueHaasGroteskText Pro" panose="020B0504020202020204" pitchFamily="34" charset="77"/>
              </a:rPr>
              <a:t>old</a:t>
            </a:r>
            <a:r>
              <a:rPr lang="it-IT" sz="1000" dirty="0">
                <a:latin typeface="NeueHaasGroteskText Pro" panose="020B0504020202020204" pitchFamily="34" charset="77"/>
              </a:rPr>
              <a:t>.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AEE16C1-E886-025C-7F88-5ABDA8C2E263}"/>
              </a:ext>
            </a:extLst>
          </p:cNvPr>
          <p:cNvSpPr txBox="1"/>
          <p:nvPr/>
        </p:nvSpPr>
        <p:spPr>
          <a:xfrm>
            <a:off x="7171865" y="473519"/>
            <a:ext cx="24898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solidFill>
                  <a:schemeClr val="bg1"/>
                </a:solidFill>
                <a:latin typeface="Feature Deck" pitchFamily="2" charset="77"/>
              </a:rPr>
              <a:t>FoodEducators</a:t>
            </a:r>
            <a:r>
              <a:rPr lang="it-IT" sz="2000" dirty="0">
                <a:solidFill>
                  <a:schemeClr val="bg1"/>
                </a:solidFill>
                <a:latin typeface="Feature Deck" pitchFamily="2" charset="77"/>
              </a:rPr>
              <a:t>’</a:t>
            </a:r>
            <a:br>
              <a:rPr lang="it-IT" sz="2000" dirty="0">
                <a:solidFill>
                  <a:schemeClr val="bg1"/>
                </a:solidFill>
                <a:latin typeface="Feature Deck" pitchFamily="2" charset="77"/>
              </a:rPr>
            </a:br>
            <a:r>
              <a:rPr lang="it-IT" sz="2000" dirty="0" err="1">
                <a:solidFill>
                  <a:schemeClr val="bg1"/>
                </a:solidFill>
                <a:latin typeface="Feature Deck" pitchFamily="2" charset="77"/>
              </a:rPr>
              <a:t>offer</a:t>
            </a:r>
            <a:r>
              <a:rPr lang="it-IT" sz="2000" dirty="0">
                <a:solidFill>
                  <a:schemeClr val="bg1"/>
                </a:solidFill>
                <a:latin typeface="Feature Deck" pitchFamily="2" charset="77"/>
              </a:rPr>
              <a:t> to </a:t>
            </a:r>
            <a:r>
              <a:rPr lang="it-IT" sz="2000" dirty="0" err="1">
                <a:solidFill>
                  <a:schemeClr val="bg1"/>
                </a:solidFill>
                <a:latin typeface="Feature Deck" pitchFamily="2" charset="77"/>
              </a:rPr>
              <a:t>teachers</a:t>
            </a:r>
            <a:r>
              <a:rPr lang="it-IT" sz="2000" dirty="0">
                <a:solidFill>
                  <a:schemeClr val="bg1"/>
                </a:solidFill>
                <a:latin typeface="Feature Deck" pitchFamily="2" charset="77"/>
              </a:rPr>
              <a:t> </a:t>
            </a:r>
            <a:br>
              <a:rPr lang="it-IT" sz="2000" dirty="0">
                <a:solidFill>
                  <a:schemeClr val="bg1"/>
                </a:solidFill>
                <a:latin typeface="Feature Deck" pitchFamily="2" charset="77"/>
              </a:rPr>
            </a:br>
            <a:r>
              <a:rPr lang="it-IT" sz="2000" dirty="0">
                <a:solidFill>
                  <a:schemeClr val="bg1"/>
                </a:solidFill>
                <a:latin typeface="Feature Deck" pitchFamily="2" charset="77"/>
              </a:rPr>
              <a:t>and schools: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6F86C84-C665-52F0-DA4E-85744E14931C}"/>
              </a:ext>
            </a:extLst>
          </p:cNvPr>
          <p:cNvSpPr txBox="1"/>
          <p:nvPr/>
        </p:nvSpPr>
        <p:spPr>
          <a:xfrm>
            <a:off x="7176113" y="1673745"/>
            <a:ext cx="1657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Ready-to-use </a:t>
            </a:r>
            <a:b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</a:br>
            <a:r>
              <a:rPr lang="it-IT" sz="1200" dirty="0" err="1">
                <a:solidFill>
                  <a:schemeClr val="bg1"/>
                </a:solidFill>
                <a:latin typeface="NeueHaasGroteskText Pro Md" panose="020B0504020202020204" pitchFamily="34" charset="77"/>
              </a:rPr>
              <a:t>lesson</a:t>
            </a:r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 plans</a:t>
            </a:r>
            <a:b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</a:br>
            <a:r>
              <a:rPr lang="it-IT" sz="1200" dirty="0" err="1">
                <a:solidFill>
                  <a:schemeClr val="bg1"/>
                </a:solidFill>
                <a:latin typeface="NeueHaasGroteskText Pro Md" panose="020B0504020202020204" pitchFamily="34" charset="77"/>
              </a:rPr>
              <a:t>adapted</a:t>
            </a:r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 to national</a:t>
            </a:r>
            <a:b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</a:br>
            <a:r>
              <a:rPr lang="it-IT" sz="1200" dirty="0" err="1">
                <a:solidFill>
                  <a:schemeClr val="bg1"/>
                </a:solidFill>
                <a:latin typeface="NeueHaasGroteskText Pro Md" panose="020B0504020202020204" pitchFamily="34" charset="77"/>
              </a:rPr>
              <a:t>contexts</a:t>
            </a:r>
            <a:endParaRPr lang="it-IT" sz="1200" dirty="0">
              <a:solidFill>
                <a:schemeClr val="bg1"/>
              </a:solidFill>
              <a:latin typeface="NeueHaasGroteskText Pro Md" panose="020B0504020202020204" pitchFamily="34" charset="77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37093D9-B93D-A3EA-95CE-34ADA57C6159}"/>
              </a:ext>
            </a:extLst>
          </p:cNvPr>
          <p:cNvSpPr txBox="1"/>
          <p:nvPr/>
        </p:nvSpPr>
        <p:spPr>
          <a:xfrm>
            <a:off x="8833156" y="1673746"/>
            <a:ext cx="1657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Students </a:t>
            </a:r>
            <a:b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</a:br>
            <a:r>
              <a:rPr lang="it-IT" sz="1200" dirty="0" err="1">
                <a:solidFill>
                  <a:schemeClr val="bg1"/>
                </a:solidFill>
                <a:latin typeface="NeueHaasGroteskText Pro Md" panose="020B0504020202020204" pitchFamily="34" charset="77"/>
              </a:rPr>
              <a:t>worksheets</a:t>
            </a:r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, </a:t>
            </a:r>
            <a:b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</a:br>
            <a:r>
              <a:rPr lang="it-IT" sz="1200" dirty="0" err="1">
                <a:solidFill>
                  <a:schemeClr val="bg1"/>
                </a:solidFill>
                <a:latin typeface="NeueHaasGroteskText Pro Md" panose="020B0504020202020204" pitchFamily="34" charset="77"/>
              </a:rPr>
              <a:t>videos</a:t>
            </a:r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 and </a:t>
            </a:r>
            <a:b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</a:br>
            <a:r>
              <a:rPr lang="it-IT" sz="1200" dirty="0" err="1">
                <a:solidFill>
                  <a:schemeClr val="bg1"/>
                </a:solidFill>
                <a:latin typeface="NeueHaasGroteskText Pro Md" panose="020B0504020202020204" pitchFamily="34" charset="77"/>
              </a:rPr>
              <a:t>experiments</a:t>
            </a:r>
            <a:endParaRPr lang="it-IT" sz="1200" dirty="0">
              <a:solidFill>
                <a:schemeClr val="bg1"/>
              </a:solidFill>
              <a:latin typeface="NeueHaasGroteskText Pro Md" panose="020B0504020202020204" pitchFamily="34" charset="77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C99D322-4EE4-7983-DD58-305B4B3F1B87}"/>
              </a:ext>
            </a:extLst>
          </p:cNvPr>
          <p:cNvSpPr txBox="1"/>
          <p:nvPr/>
        </p:nvSpPr>
        <p:spPr>
          <a:xfrm>
            <a:off x="7176113" y="2792545"/>
            <a:ext cx="1657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>
                <a:solidFill>
                  <a:schemeClr val="bg1"/>
                </a:solidFill>
                <a:latin typeface="NeueHaasGroteskText Pro Md" panose="020B0504020202020204" pitchFamily="34" charset="77"/>
              </a:rPr>
              <a:t>Resources</a:t>
            </a:r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 </a:t>
            </a:r>
            <a:b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</a:br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for </a:t>
            </a:r>
            <a:r>
              <a:rPr lang="it-IT" sz="1200" dirty="0" err="1">
                <a:solidFill>
                  <a:schemeClr val="bg1"/>
                </a:solidFill>
                <a:latin typeface="NeueHaasGroteskText Pro Md" panose="020B0504020202020204" pitchFamily="34" charset="77"/>
              </a:rPr>
              <a:t>teachers</a:t>
            </a:r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 </a:t>
            </a:r>
            <a:b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</a:br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and </a:t>
            </a:r>
            <a:r>
              <a:rPr lang="it-IT" sz="1200" dirty="0" err="1">
                <a:solidFill>
                  <a:schemeClr val="bg1"/>
                </a:solidFill>
                <a:latin typeface="NeueHaasGroteskText Pro Md" panose="020B0504020202020204" pitchFamily="34" charset="77"/>
              </a:rPr>
              <a:t>educators</a:t>
            </a:r>
            <a:endParaRPr lang="it-IT" sz="1200" dirty="0">
              <a:solidFill>
                <a:schemeClr val="bg1"/>
              </a:solidFill>
              <a:latin typeface="NeueHaasGroteskText Pro Md" panose="020B0504020202020204" pitchFamily="34" charset="77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0116914C-2431-C58C-6663-ACDDF0639EF1}"/>
              </a:ext>
            </a:extLst>
          </p:cNvPr>
          <p:cNvSpPr txBox="1"/>
          <p:nvPr/>
        </p:nvSpPr>
        <p:spPr>
          <a:xfrm>
            <a:off x="8833156" y="2792546"/>
            <a:ext cx="1657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An EU-wide</a:t>
            </a:r>
            <a:b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</a:br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food </a:t>
            </a:r>
            <a:r>
              <a:rPr lang="it-IT" sz="1200" dirty="0" err="1">
                <a:solidFill>
                  <a:schemeClr val="bg1"/>
                </a:solidFill>
                <a:latin typeface="NeueHaasGroteskText Pro Md" panose="020B0504020202020204" pitchFamily="34" charset="77"/>
              </a:rPr>
              <a:t>education</a:t>
            </a:r>
            <a:b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</a:br>
            <a:r>
              <a:rPr lang="it-IT" sz="1200" dirty="0">
                <a:solidFill>
                  <a:schemeClr val="bg1"/>
                </a:solidFill>
                <a:latin typeface="NeueHaasGroteskText Pro Md" panose="020B0504020202020204" pitchFamily="34" charset="77"/>
              </a:rPr>
              <a:t>community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2948CCF-B397-E8DC-C1E4-1CF46E766651}"/>
              </a:ext>
            </a:extLst>
          </p:cNvPr>
          <p:cNvSpPr txBox="1"/>
          <p:nvPr/>
        </p:nvSpPr>
        <p:spPr>
          <a:xfrm>
            <a:off x="7410166" y="4169219"/>
            <a:ext cx="24898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Feature Deck" pitchFamily="2" charset="77"/>
              </a:rPr>
              <a:t>What</a:t>
            </a:r>
            <a:r>
              <a:rPr lang="it-IT" sz="2000" dirty="0">
                <a:latin typeface="Feature Deck" pitchFamily="2" charset="77"/>
              </a:rPr>
              <a:t> </a:t>
            </a:r>
            <a:r>
              <a:rPr lang="it-IT" sz="2000" dirty="0" err="1">
                <a:latin typeface="Feature Deck" pitchFamily="2" charset="77"/>
              </a:rPr>
              <a:t>teachers</a:t>
            </a:r>
            <a:r>
              <a:rPr lang="it-IT" sz="2000" dirty="0">
                <a:latin typeface="Feature Deck" pitchFamily="2" charset="77"/>
              </a:rPr>
              <a:t> </a:t>
            </a:r>
            <a:r>
              <a:rPr lang="it-IT" sz="2000" dirty="0" err="1">
                <a:latin typeface="Feature Deck" pitchFamily="2" charset="77"/>
              </a:rPr>
              <a:t>say</a:t>
            </a:r>
            <a:br>
              <a:rPr lang="it-IT" sz="2000" dirty="0">
                <a:latin typeface="Feature Deck" pitchFamily="2" charset="77"/>
              </a:rPr>
            </a:br>
            <a:r>
              <a:rPr lang="it-IT" sz="2000" b="1" dirty="0" err="1">
                <a:latin typeface="Feature Deck" pitchFamily="2" charset="77"/>
              </a:rPr>
              <a:t>about</a:t>
            </a:r>
            <a:r>
              <a:rPr lang="it-IT" sz="2000" b="1" dirty="0">
                <a:latin typeface="Feature Deck" pitchFamily="2" charset="77"/>
              </a:rPr>
              <a:t> </a:t>
            </a:r>
            <a:r>
              <a:rPr lang="it-IT" sz="2000" b="1" dirty="0" err="1">
                <a:latin typeface="Feature Deck" pitchFamily="2" charset="77"/>
              </a:rPr>
              <a:t>our</a:t>
            </a:r>
            <a:r>
              <a:rPr lang="it-IT" sz="2000" b="1" dirty="0">
                <a:latin typeface="Feature Deck" pitchFamily="2" charset="77"/>
              </a:rPr>
              <a:t> </a:t>
            </a:r>
            <a:r>
              <a:rPr lang="it-IT" sz="2000" b="1" dirty="0" err="1">
                <a:latin typeface="Feature Deck" pitchFamily="2" charset="77"/>
              </a:rPr>
              <a:t>materials</a:t>
            </a:r>
            <a:r>
              <a:rPr lang="it-IT" sz="2000" b="1" dirty="0">
                <a:latin typeface="Feature Deck" pitchFamily="2" charset="77"/>
              </a:rPr>
              <a:t>: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C9839DB9-B506-F82E-C3D3-FB36D5DEF4A7}"/>
              </a:ext>
            </a:extLst>
          </p:cNvPr>
          <p:cNvSpPr txBox="1"/>
          <p:nvPr/>
        </p:nvSpPr>
        <p:spPr>
          <a:xfrm>
            <a:off x="7456390" y="5109019"/>
            <a:ext cx="2489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 err="1">
                <a:latin typeface="NeueHaasGroteskText Pro" panose="020B0504020202020204" pitchFamily="34" charset="77"/>
              </a:rPr>
              <a:t>These</a:t>
            </a:r>
            <a:r>
              <a:rPr lang="it-IT" sz="1200" i="1" dirty="0">
                <a:latin typeface="NeueHaasGroteskText Pro" panose="020B0504020202020204" pitchFamily="34" charset="77"/>
              </a:rPr>
              <a:t> </a:t>
            </a:r>
            <a:r>
              <a:rPr lang="it-IT" sz="1200" i="1" dirty="0" err="1">
                <a:latin typeface="NeueHaasGroteskText Pro" panose="020B0504020202020204" pitchFamily="34" charset="77"/>
              </a:rPr>
              <a:t>handbooks</a:t>
            </a:r>
            <a:r>
              <a:rPr lang="it-IT" sz="1200" i="1" dirty="0">
                <a:latin typeface="NeueHaasGroteskText Pro" panose="020B0504020202020204" pitchFamily="34" charset="77"/>
              </a:rPr>
              <a:t> are a </a:t>
            </a:r>
            <a:r>
              <a:rPr lang="it-IT" sz="1200" i="1" dirty="0" err="1">
                <a:latin typeface="NeueHaasGroteskText Pro" panose="020B0504020202020204" pitchFamily="34" charset="77"/>
              </a:rPr>
              <a:t>treasure</a:t>
            </a:r>
            <a:br>
              <a:rPr lang="it-IT" sz="1200" i="1" dirty="0">
                <a:latin typeface="NeueHaasGroteskText Pro" panose="020B0504020202020204" pitchFamily="34" charset="77"/>
              </a:rPr>
            </a:br>
            <a:r>
              <a:rPr lang="it-IT" sz="1200" i="1" dirty="0">
                <a:latin typeface="NeueHaasGroteskText Pro" panose="020B0504020202020204" pitchFamily="34" charset="77"/>
              </a:rPr>
              <a:t>box with </a:t>
            </a:r>
            <a:r>
              <a:rPr lang="it-IT" sz="1200" i="1" dirty="0" err="1">
                <a:latin typeface="NeueHaasGroteskText Pro" panose="020B0504020202020204" pitchFamily="34" charset="77"/>
              </a:rPr>
              <a:t>plenty</a:t>
            </a:r>
            <a:r>
              <a:rPr lang="it-IT" sz="1200" i="1" dirty="0">
                <a:latin typeface="NeueHaasGroteskText Pro" panose="020B0504020202020204" pitchFamily="34" charset="77"/>
              </a:rPr>
              <a:t> of </a:t>
            </a:r>
            <a:r>
              <a:rPr lang="it-IT" sz="1200" i="1" dirty="0" err="1">
                <a:latin typeface="NeueHaasGroteskText Pro" panose="020B0504020202020204" pitchFamily="34" charset="77"/>
              </a:rPr>
              <a:t>goof</a:t>
            </a:r>
            <a:r>
              <a:rPr lang="it-IT" sz="1200" i="1" dirty="0">
                <a:latin typeface="NeueHaasGroteskText Pro" panose="020B0504020202020204" pitchFamily="34" charset="77"/>
              </a:rPr>
              <a:t> </a:t>
            </a:r>
            <a:r>
              <a:rPr lang="it-IT" sz="1200" i="1" dirty="0" err="1">
                <a:latin typeface="NeueHaasGroteskText Pro" panose="020B0504020202020204" pitchFamily="34" charset="77"/>
              </a:rPr>
              <a:t>ideas</a:t>
            </a:r>
            <a:br>
              <a:rPr lang="it-IT" sz="1200" i="1" dirty="0">
                <a:latin typeface="NeueHaasGroteskText Pro" panose="020B0504020202020204" pitchFamily="34" charset="77"/>
              </a:rPr>
            </a:br>
            <a:r>
              <a:rPr lang="it-IT" sz="1200" i="1" dirty="0">
                <a:latin typeface="NeueHaasGroteskText Pro" panose="020B0504020202020204" pitchFamily="34" charset="77"/>
              </a:rPr>
              <a:t>and </a:t>
            </a:r>
            <a:r>
              <a:rPr lang="it-IT" sz="1200" i="1" dirty="0" err="1">
                <a:latin typeface="NeueHaasGroteskText Pro" panose="020B0504020202020204" pitchFamily="34" charset="77"/>
              </a:rPr>
              <a:t>supporting</a:t>
            </a:r>
            <a:r>
              <a:rPr lang="it-IT" sz="1200" i="1" dirty="0">
                <a:latin typeface="NeueHaasGroteskText Pro" panose="020B0504020202020204" pitchFamily="34" charset="77"/>
              </a:rPr>
              <a:t> </a:t>
            </a:r>
            <a:r>
              <a:rPr lang="it-IT" sz="1200" i="1" dirty="0" err="1">
                <a:latin typeface="NeueHaasGroteskText Pro" panose="020B0504020202020204" pitchFamily="34" charset="77"/>
              </a:rPr>
              <a:t>materials</a:t>
            </a:r>
            <a:r>
              <a:rPr lang="it-IT" sz="1200" i="1" dirty="0">
                <a:latin typeface="NeueHaasGroteskText Pro" panose="020B0504020202020204" pitchFamily="34" charset="77"/>
              </a:rPr>
              <a:t>.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C152108-A79C-08A4-55F4-1D0D96EDD19C}"/>
              </a:ext>
            </a:extLst>
          </p:cNvPr>
          <p:cNvSpPr txBox="1"/>
          <p:nvPr/>
        </p:nvSpPr>
        <p:spPr>
          <a:xfrm>
            <a:off x="7723090" y="6150419"/>
            <a:ext cx="2489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i="1" dirty="0">
                <a:latin typeface="NeueHaasGroteskText Pro" panose="020B0504020202020204" pitchFamily="34" charset="77"/>
              </a:rPr>
              <a:t>The </a:t>
            </a:r>
            <a:r>
              <a:rPr lang="it-IT" sz="1200" i="1" dirty="0" err="1">
                <a:latin typeface="NeueHaasGroteskText Pro" panose="020B0504020202020204" pitchFamily="34" charset="77"/>
              </a:rPr>
              <a:t>handbooks</a:t>
            </a:r>
            <a:r>
              <a:rPr lang="it-IT" sz="1200" i="1" dirty="0">
                <a:latin typeface="NeueHaasGroteskText Pro" panose="020B0504020202020204" pitchFamily="34" charset="77"/>
              </a:rPr>
              <a:t> are </a:t>
            </a:r>
            <a:r>
              <a:rPr lang="it-IT" sz="1200" i="1" dirty="0" err="1">
                <a:latin typeface="NeueHaasGroteskText Pro" panose="020B0504020202020204" pitchFamily="34" charset="77"/>
              </a:rPr>
              <a:t>practical</a:t>
            </a:r>
            <a:r>
              <a:rPr lang="it-IT" sz="1200" i="1" dirty="0">
                <a:latin typeface="NeueHaasGroteskText Pro" panose="020B0504020202020204" pitchFamily="34" charset="77"/>
              </a:rPr>
              <a:t> and activities-</a:t>
            </a:r>
            <a:r>
              <a:rPr lang="it-IT" sz="1200" i="1" dirty="0" err="1">
                <a:latin typeface="NeueHaasGroteskText Pro" panose="020B0504020202020204" pitchFamily="34" charset="77"/>
              </a:rPr>
              <a:t>oriented</a:t>
            </a:r>
            <a:r>
              <a:rPr lang="it-IT" sz="1200" i="1" dirty="0">
                <a:latin typeface="NeueHaasGroteskText Pro" panose="020B0504020202020204" pitchFamily="34" charset="77"/>
              </a:rPr>
              <a:t>. </a:t>
            </a:r>
            <a:r>
              <a:rPr lang="it-IT" sz="1200" i="1" dirty="0" err="1">
                <a:latin typeface="NeueHaasGroteskText Pro" panose="020B0504020202020204" pitchFamily="34" charset="77"/>
              </a:rPr>
              <a:t>They</a:t>
            </a:r>
            <a:r>
              <a:rPr lang="it-IT" sz="1200" i="1" dirty="0">
                <a:latin typeface="NeueHaasGroteskText Pro" panose="020B0504020202020204" pitchFamily="34" charset="77"/>
              </a:rPr>
              <a:t> </a:t>
            </a:r>
            <a:r>
              <a:rPr lang="it-IT" sz="1200" i="1" dirty="0" err="1">
                <a:latin typeface="NeueHaasGroteskText Pro" panose="020B0504020202020204" pitchFamily="34" charset="77"/>
              </a:rPr>
              <a:t>provide</a:t>
            </a:r>
            <a:r>
              <a:rPr lang="it-IT" sz="1200" i="1" dirty="0">
                <a:latin typeface="NeueHaasGroteskText Pro" panose="020B0504020202020204" pitchFamily="34" charset="77"/>
              </a:rPr>
              <a:t> a </a:t>
            </a:r>
            <a:r>
              <a:rPr lang="it-IT" sz="1200" i="1" dirty="0" err="1">
                <a:latin typeface="NeueHaasGroteskText Pro" panose="020B0504020202020204" pitchFamily="34" charset="77"/>
              </a:rPr>
              <a:t>great</a:t>
            </a:r>
            <a:r>
              <a:rPr lang="it-IT" sz="1200" i="1" dirty="0">
                <a:latin typeface="NeueHaasGroteskText Pro" panose="020B0504020202020204" pitchFamily="34" charset="77"/>
              </a:rPr>
              <a:t> </a:t>
            </a:r>
            <a:r>
              <a:rPr lang="it-IT" sz="1200" i="1" dirty="0" err="1">
                <a:latin typeface="NeueHaasGroteskText Pro" panose="020B0504020202020204" pitchFamily="34" charset="77"/>
              </a:rPr>
              <a:t>foundation</a:t>
            </a:r>
            <a:r>
              <a:rPr lang="it-IT" sz="1200" i="1" dirty="0">
                <a:latin typeface="NeueHaasGroteskText Pro" panose="020B0504020202020204" pitchFamily="34" charset="77"/>
              </a:rPr>
              <a:t> to build on.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79706FBE-4AD3-5862-F51E-EAE0A94A2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6354" y="408134"/>
            <a:ext cx="1320800" cy="1054100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9FC2FF75-7CF9-83E3-86CE-C0AE327E4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695" y="2337226"/>
            <a:ext cx="1726504" cy="1738836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DF173E26-4883-D749-B593-74116111E8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1796" y="2466567"/>
            <a:ext cx="1346200" cy="279400"/>
          </a:xfrm>
          <a:prstGeom prst="rect">
            <a:avLst/>
          </a:prstGeom>
        </p:spPr>
      </p:pic>
      <p:pic>
        <p:nvPicPr>
          <p:cNvPr id="29" name="Immagine 28">
            <a:extLst>
              <a:ext uri="{FF2B5EF4-FFF2-40B4-BE49-F238E27FC236}">
                <a16:creationId xmlns:a16="http://schemas.microsoft.com/office/drawing/2014/main" id="{4FECE72A-BFAD-17B4-41ED-1C05010BBB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4467" y="1328903"/>
            <a:ext cx="1346200" cy="279400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20A594BD-2DBE-E613-C1A1-8A5599865C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3555" y="1010310"/>
            <a:ext cx="1346200" cy="279400"/>
          </a:xfrm>
          <a:prstGeom prst="rect">
            <a:avLst/>
          </a:prstGeom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AE2C318B-870E-353E-B2D2-B19C2FFA8220}"/>
              </a:ext>
            </a:extLst>
          </p:cNvPr>
          <p:cNvSpPr txBox="1"/>
          <p:nvPr/>
        </p:nvSpPr>
        <p:spPr>
          <a:xfrm>
            <a:off x="3858525" y="4182358"/>
            <a:ext cx="957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SYSTEMS</a:t>
            </a:r>
            <a:br>
              <a:rPr lang="it-IT" sz="1000" b="1" dirty="0"/>
            </a:br>
            <a:r>
              <a:rPr lang="it-IT" sz="1000" b="1" dirty="0"/>
              <a:t>THINKING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437F618F-5CB3-939E-8D55-DD5AEB01AEE3}"/>
              </a:ext>
            </a:extLst>
          </p:cNvPr>
          <p:cNvSpPr txBox="1"/>
          <p:nvPr/>
        </p:nvSpPr>
        <p:spPr>
          <a:xfrm>
            <a:off x="3858525" y="4791958"/>
            <a:ext cx="10708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SUSTAINABLE</a:t>
            </a:r>
            <a:br>
              <a:rPr lang="it-IT" sz="1000" b="1" dirty="0"/>
            </a:br>
            <a:r>
              <a:rPr lang="it-IT" sz="1000" b="1" dirty="0"/>
              <a:t>AND HEALTHY </a:t>
            </a:r>
            <a:br>
              <a:rPr lang="it-IT" sz="1000" b="1" dirty="0"/>
            </a:br>
            <a:r>
              <a:rPr lang="it-IT" sz="1000" b="1" dirty="0"/>
              <a:t>LIFESTYLES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989DD3DF-442D-03BC-810A-3815419414FE}"/>
              </a:ext>
            </a:extLst>
          </p:cNvPr>
          <p:cNvSpPr txBox="1"/>
          <p:nvPr/>
        </p:nvSpPr>
        <p:spPr>
          <a:xfrm>
            <a:off x="3858525" y="5706358"/>
            <a:ext cx="1070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/>
              <a:t>AGRIFOOD</a:t>
            </a:r>
            <a:br>
              <a:rPr lang="it-IT" sz="1000" b="1" dirty="0"/>
            </a:br>
            <a:r>
              <a:rPr lang="it-IT" sz="1000" b="1" dirty="0"/>
              <a:t>CAREERS</a:t>
            </a:r>
          </a:p>
        </p:txBody>
      </p:sp>
    </p:spTree>
    <p:extLst>
      <p:ext uri="{BB962C8B-B14F-4D97-AF65-F5344CB8AC3E}">
        <p14:creationId xmlns:p14="http://schemas.microsoft.com/office/powerpoint/2010/main" val="875340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i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ACA4E38717A54B923DEDE8CCFAED71" ma:contentTypeVersion="16" ma:contentTypeDescription="Create a new document." ma:contentTypeScope="" ma:versionID="7e265100e5aebbdda053c384fe845f0a">
  <xsd:schema xmlns:xsd="http://www.w3.org/2001/XMLSchema" xmlns:xs="http://www.w3.org/2001/XMLSchema" xmlns:p="http://schemas.microsoft.com/office/2006/metadata/properties" xmlns:ns2="182f9a79-6dec-4984-9c65-a99d2870daa9" xmlns:ns3="39ed24c3-b5d1-4a2b-b0f5-2d4115204c49" targetNamespace="http://schemas.microsoft.com/office/2006/metadata/properties" ma:root="true" ma:fieldsID="6a369d5e92e8a79ebfcf84c3b929411e" ns2:_="" ns3:_="">
    <xsd:import namespace="182f9a79-6dec-4984-9c65-a99d2870daa9"/>
    <xsd:import namespace="39ed24c3-b5d1-4a2b-b0f5-2d4115204c4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2f9a79-6dec-4984-9c65-a99d2870da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b4427c30-779f-4929-a31c-31fc6a806c1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ed24c3-b5d1-4a2b-b0f5-2d4115204c49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c4ef79a-a9e4-47a0-a631-b33fc44f3dac}" ma:internalName="TaxCatchAll" ma:showField="CatchAllData" ma:web="39ed24c3-b5d1-4a2b-b0f5-2d4115204c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9ed24c3-b5d1-4a2b-b0f5-2d4115204c49" xsi:nil="true"/>
    <lcf76f155ced4ddcb4097134ff3c332f xmlns="182f9a79-6dec-4984-9c65-a99d2870daa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57D91EB-C9D7-417D-A38E-303D2723F9A3}"/>
</file>

<file path=customXml/itemProps2.xml><?xml version="1.0" encoding="utf-8"?>
<ds:datastoreItem xmlns:ds="http://schemas.openxmlformats.org/officeDocument/2006/customXml" ds:itemID="{B7582A58-6EB3-42A5-A830-F0DD8D1F14CF}"/>
</file>

<file path=customXml/itemProps3.xml><?xml version="1.0" encoding="utf-8"?>
<ds:datastoreItem xmlns:ds="http://schemas.openxmlformats.org/officeDocument/2006/customXml" ds:itemID="{F87DB49B-B413-485B-8680-17E2B631CEE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429</Words>
  <Application>Microsoft Macintosh PowerPoint</Application>
  <PresentationFormat>Personalizzato</PresentationFormat>
  <Paragraphs>43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9" baseType="lpstr">
      <vt:lpstr>Aptos</vt:lpstr>
      <vt:lpstr>Aptos Display</vt:lpstr>
      <vt:lpstr>Arial</vt:lpstr>
      <vt:lpstr>Feature Deck</vt:lpstr>
      <vt:lpstr>NeueHaasGroteskText Pro</vt:lpstr>
      <vt:lpstr>NeueHaasGroteskText Pro Md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Emma Berthaud</dc:creator>
  <cp:lastModifiedBy>Emma Berthaud</cp:lastModifiedBy>
  <cp:revision>5</cp:revision>
  <dcterms:created xsi:type="dcterms:W3CDTF">2024-02-28T16:28:28Z</dcterms:created>
  <dcterms:modified xsi:type="dcterms:W3CDTF">2024-03-01T09:39:43Z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0x01010086ACA4E38717A54B923DEDE8CCFAED71</vt:lpwstr>
  </property>
</Properties>
</file>